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75" r:id="rId3"/>
    <p:sldId id="272" r:id="rId4"/>
    <p:sldId id="274" r:id="rId5"/>
    <p:sldId id="276" r:id="rId6"/>
    <p:sldId id="273" r:id="rId7"/>
    <p:sldId id="258" r:id="rId8"/>
    <p:sldId id="324" r:id="rId9"/>
    <p:sldId id="325" r:id="rId10"/>
    <p:sldId id="331" r:id="rId11"/>
    <p:sldId id="332" r:id="rId12"/>
    <p:sldId id="327" r:id="rId13"/>
    <p:sldId id="328" r:id="rId14"/>
    <p:sldId id="333" r:id="rId15"/>
    <p:sldId id="326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4" r:id="rId25"/>
    <p:sldId id="342" r:id="rId26"/>
    <p:sldId id="343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29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62" r:id="rId54"/>
    <p:sldId id="363" r:id="rId55"/>
    <p:sldId id="364" r:id="rId56"/>
    <p:sldId id="377" r:id="rId57"/>
    <p:sldId id="378" r:id="rId58"/>
    <p:sldId id="365" r:id="rId59"/>
    <p:sldId id="366" r:id="rId60"/>
    <p:sldId id="367" r:id="rId61"/>
    <p:sldId id="368" r:id="rId62"/>
    <p:sldId id="330" r:id="rId63"/>
    <p:sldId id="379" r:id="rId64"/>
    <p:sldId id="380" r:id="rId65"/>
    <p:sldId id="386" r:id="rId66"/>
    <p:sldId id="387" r:id="rId67"/>
    <p:sldId id="381" r:id="rId68"/>
    <p:sldId id="388" r:id="rId69"/>
    <p:sldId id="389" r:id="rId70"/>
    <p:sldId id="390" r:id="rId71"/>
    <p:sldId id="391" r:id="rId72"/>
    <p:sldId id="382" r:id="rId73"/>
    <p:sldId id="383" r:id="rId74"/>
    <p:sldId id="384" r:id="rId75"/>
    <p:sldId id="385" r:id="rId76"/>
    <p:sldId id="392" r:id="rId77"/>
    <p:sldId id="393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DA31F3-AD8B-4C2A-A81A-04785F9ADF72}">
          <p14:sldIdLst>
            <p14:sldId id="256"/>
            <p14:sldId id="275"/>
            <p14:sldId id="272"/>
            <p14:sldId id="274"/>
            <p14:sldId id="276"/>
            <p14:sldId id="273"/>
            <p14:sldId id="258"/>
            <p14:sldId id="324"/>
            <p14:sldId id="325"/>
            <p14:sldId id="331"/>
            <p14:sldId id="332"/>
            <p14:sldId id="327"/>
            <p14:sldId id="328"/>
            <p14:sldId id="333"/>
            <p14:sldId id="326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4"/>
            <p14:sldId id="342"/>
            <p14:sldId id="343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29"/>
            <p14:sldId id="355"/>
            <p14:sldId id="356"/>
            <p14:sldId id="357"/>
            <p14:sldId id="358"/>
            <p14:sldId id="359"/>
            <p14:sldId id="360"/>
            <p14:sldId id="361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62"/>
            <p14:sldId id="363"/>
            <p14:sldId id="364"/>
            <p14:sldId id="377"/>
            <p14:sldId id="378"/>
            <p14:sldId id="365"/>
            <p14:sldId id="366"/>
            <p14:sldId id="367"/>
            <p14:sldId id="368"/>
            <p14:sldId id="330"/>
            <p14:sldId id="379"/>
            <p14:sldId id="380"/>
            <p14:sldId id="386"/>
            <p14:sldId id="387"/>
            <p14:sldId id="381"/>
            <p14:sldId id="388"/>
            <p14:sldId id="389"/>
            <p14:sldId id="390"/>
            <p14:sldId id="391"/>
            <p14:sldId id="382"/>
            <p14:sldId id="383"/>
            <p14:sldId id="384"/>
            <p14:sldId id="385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5" autoAdjust="0"/>
    <p:restoredTop sz="73643" autoAdjust="0"/>
  </p:normalViewPr>
  <p:slideViewPr>
    <p:cSldViewPr snapToGrid="0">
      <p:cViewPr varScale="1">
        <p:scale>
          <a:sx n="87" d="100"/>
          <a:sy n="87" d="100"/>
        </p:scale>
        <p:origin x="11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B620EA-F5C8-4A80-9119-B891D389AE17}" type="datetimeFigureOut">
              <a:rPr lang="ko-KR" altLang="en-US" smtClean="0"/>
              <a:pPr/>
              <a:t>2022-04-30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0F7046EC-C15E-4629-B50B-A961BC5E88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2020.3/Manual/LightMode-Baked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unity3d.com/kr/2020.3/Manual/LightMode-Mixed.html" TargetMode="External"/><Relationship Id="rId4" Type="http://schemas.openxmlformats.org/officeDocument/2006/relationships/hyperlink" Target="https://docs.unity3d.com/kr/2020.3/Manual/LightMode-Realtime.html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2020.3/Manual/class-Light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2020.3/Manual/class-Halo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unity3d.com/kr/2020.3/Manual/Layers.html" TargetMode="External"/><Relationship Id="rId5" Type="http://schemas.openxmlformats.org/officeDocument/2006/relationships/hyperlink" Target="https://docs.unity3d.com/kr/2020.3/Manual/class-QualitySettings.html" TargetMode="External"/><Relationship Id="rId4" Type="http://schemas.openxmlformats.org/officeDocument/2006/relationships/hyperlink" Target="https://docs.unity3d.com/kr/2020.3/Manual/class-Flare.html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6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415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201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111111"/>
                </a:solidFill>
                <a:effectLst/>
                <a:latin typeface="Noto Sans KR"/>
              </a:rPr>
              <a:t>기믹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(gimmick)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은 미국에서 많이 사용되는 속어로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상품이나 인물 등에 관심을 끌기 위해 사용하는 특별한 전략 또는 전략에 이용되는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58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https://docs.unity3d.com/kr/2020.3/Manual/LightingInUnity.html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227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668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https://docs.unity3d.com/kr/2020.3/Manual/class-Light.html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159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https://docs.unity3d.com/kr/2020.3/Manual/Lighting.html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46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스폿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광원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(Spot lights)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은 점 광원과 마찬가지로 광원이 떨어지는 지정된 위치와 범위가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하지만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스폿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광원은 특정 각도로 제약되므로 조명이 비추는 원뿔 모양의 영역이 발생합니다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원뿔의 중앙은 라이트 오브젝트의 전방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(Z)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방향을 가리킵니다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또한 광원은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스폿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광원 원뿔의 가장자리로 갈수록 약해집니다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각도를 넓히면 원뿔의 너비가 증가하고 ‘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페넘브라’라고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하는 이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페이드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광원이 약해지는 영역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의 크기도 함께 커집니다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스폿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광원은 일반적으로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플래시라이트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자동차 헤드라이트 및 서치라이트 같은 인공 광원으로 사용됩니다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스크립트나 애니메이션에서 방향을 제어하는 움직이는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스폿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광원은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작은 영역에만 광원을 비추고 극적인 조명 효과를 만들어 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34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방향 광원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(Directional lights)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은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씬에서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햇빛 같은 효과를 만드는 데 매우 유용합니다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여러 면에서 태양처럼 동작하는 방향 광원은 무한한 거리에 멀리 떨어져 있는 광원이라고 생각할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방향 광원은 확인할 수 있는 광원 포지션이 없으므로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라이트 오브젝트를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아무 위치에나 배치할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모든 오브젝트에는 광원이 항상 같은 방향에서 오는 것처럼 비춥니다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광원과 타겟 오브젝트의 거리는 정의되어 있지 않으므로 광원이 약해지지 않습니다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방향 광원은 게임 세계의 범위 밖에 있는 위치에서 오는 크고 먼 광원을 표현합니다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사실적인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씬에서는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방향 광원을 사용하여 해나 달을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시뮬레이션할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추상적인 게임 세계에서는 빛이 정확하게 어디서 오는지 지정하지 않고 오브젝트에 사실적인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셰이딩을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추가하는 데 유용한 방법이 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953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점 광원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(Point lights)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은 공간의 한 점에 있고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광원을 모든 방향으로 균등하게 내보냅니다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표면에 닿는 광원의 방향은 광원이 닿은 지점에서 라이트 오브젝트의 중심으로 다시 이어지는 선입니다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광도는 광원에서 거리가 멀어질수록 약해지고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지정된 거리에서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0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 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이를 ‘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역제곱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법칙’이라고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하며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광원이 실제 세계에서 작용하는 방법과 유사합니다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점 광원은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있는 램프와 기타 로컬 광원을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시뮬레이션하는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데 유용합니다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스파크 또는 폭발에서 발생하는 광원이 주변을 실감나게 비추게 하는 데도 사용할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44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9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Consolas" panose="020B0609020204030204" pitchFamily="49" charset="0"/>
              </a:rPr>
              <a:t>면 광원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Consolas" panose="020B0609020204030204" pitchFamily="49" charset="0"/>
              </a:rPr>
              <a:t>(Area lights)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은 공간에 있는 사각형에 의해 정의됩니다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광원은 전체 표면 영역에 걸쳐 균등하게 모든 방향으로 사각형의 한쪽 면에서만 발산됩니다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면 광원의 범위는 수동으로 제어할 수 없지만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광원에서 멀어질수록 거리의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역제곱으로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광도가 약해집니다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조명 연산에는 프로세서 성능이 꽤 많이 사용되므로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면 광원은 런타임 시점에 사용할 수 없고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라이트맵으로만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베이크할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면 광원은 오브젝트를 여러 다양한 방향에서 동시에 비추기 때문에 다른 광원 타입에 비해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셰이딩이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더 부드럽고 섬세합니다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면 광원을 사용하여 사실적인 가로등이나 플레이어 가까이에 길게 늘어선 불빛을 만들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작은 면 광원을 사용하면 실내 조명처럼 더 작은 광원을 점 광원보다 더 사실적으로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시뮬레이션할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99A0A7"/>
                </a:solidFill>
                <a:effectLst/>
                <a:latin typeface="Roboto" panose="02000000000000000000" pitchFamily="2" charset="0"/>
              </a:rPr>
              <a:t>면 광원의 전체 표면에서 발산되어 부드러운 그림자를 생성하는 산란광을 만듭니다</a:t>
            </a:r>
            <a:endParaRPr lang="en-US" altLang="ko-KR" b="0" i="0" dirty="0">
              <a:solidFill>
                <a:srgbClr val="99A0A7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209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3"/>
              </a:rPr>
              <a:t>Baked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: Unity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는 런타임 전에 </a:t>
            </a:r>
            <a:r>
              <a:rPr lang="ko-KR" altLang="en-US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베이트된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광원에서 조명을 미리 계산하고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런타임 조명 계산에는 이를 포함하지 않습니다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자세한 내용은 </a:t>
            </a:r>
            <a:r>
              <a:rPr lang="ko-KR" altLang="en-US" b="0" i="0" u="sng" dirty="0" err="1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3"/>
              </a:rPr>
              <a:t>베이크된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3"/>
              </a:rPr>
              <a:t> 광원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을 참조하십시오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4"/>
              </a:rPr>
              <a:t>Realtime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: Unity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는 런타임 시점에 프레임마다 </a:t>
            </a:r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실시간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광원의 조명을 계산하고 업데이트합니다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실시간 광원에 대한 계산은 미리 수행하지 않습니다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자세한 내용은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4"/>
              </a:rPr>
              <a:t>실시간 광원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을 참조하십시오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5"/>
              </a:rPr>
              <a:t>Mixed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: Unity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가 일부 혼합 광원의 계산을 미리 수행하거나 런타임 시점에 수행합니다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자세한 내용은 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5"/>
              </a:rPr>
              <a:t>혼합 광원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을 참조하십시오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106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effectLst/>
              </a:rPr>
              <a:t>Shadow Type </a:t>
            </a:r>
            <a:r>
              <a:rPr lang="ko-KR" altLang="en-US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광원이 하드 섀도우 또는 소프트 </a:t>
            </a:r>
            <a:r>
              <a:rPr lang="ko-KR" altLang="en-US" dirty="0" err="1">
                <a:effectLst/>
              </a:rPr>
              <a:t>섀도우를</a:t>
            </a:r>
            <a:r>
              <a:rPr lang="ko-KR" altLang="en-US" dirty="0">
                <a:effectLst/>
              </a:rPr>
              <a:t> 드리울지 또는 아무 그림자도 드리우지 않는지를 결정합니다</a:t>
            </a:r>
            <a:r>
              <a:rPr lang="en-US" altLang="ko-KR" dirty="0">
                <a:effectLst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effectLst/>
              </a:rPr>
              <a:t>Hard Shadows</a:t>
            </a:r>
            <a:r>
              <a:rPr lang="ko-KR" altLang="en-US" dirty="0">
                <a:effectLst/>
              </a:rPr>
              <a:t> 설정을 사용하면 가장자리가 날카로운 그림자가 생성됩니다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하드 </a:t>
            </a:r>
            <a:r>
              <a:rPr lang="ko-KR" altLang="en-US" dirty="0" err="1">
                <a:effectLst/>
              </a:rPr>
              <a:t>섀도우는</a:t>
            </a:r>
            <a:r>
              <a:rPr lang="ko-KR" altLang="en-US" dirty="0">
                <a:effectLst/>
              </a:rPr>
              <a:t> </a:t>
            </a:r>
            <a:r>
              <a:rPr lang="en-US" altLang="ko-KR" b="1" dirty="0">
                <a:effectLst/>
              </a:rPr>
              <a:t>Soft Shadows</a:t>
            </a:r>
            <a:r>
              <a:rPr lang="ko-KR" altLang="en-US" dirty="0">
                <a:effectLst/>
              </a:rPr>
              <a:t> 에 비해 특별히 사실적이지 않지만 처리가 적고 다양한 용도에서 사용할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또한 소프트 </a:t>
            </a:r>
            <a:r>
              <a:rPr lang="ko-KR" altLang="en-US" dirty="0" err="1">
                <a:effectLst/>
              </a:rPr>
              <a:t>섀도우를</a:t>
            </a:r>
            <a:r>
              <a:rPr lang="ko-KR" altLang="en-US" dirty="0">
                <a:effectLst/>
              </a:rPr>
              <a:t> 사용하면 섀도우 </a:t>
            </a:r>
            <a:r>
              <a:rPr lang="ko-KR" altLang="en-US" dirty="0" err="1">
                <a:effectLst/>
              </a:rPr>
              <a:t>맵에서</a:t>
            </a:r>
            <a:r>
              <a:rPr lang="ko-KR" altLang="en-US" dirty="0">
                <a:effectLst/>
              </a:rPr>
              <a:t> “고르지 않은” </a:t>
            </a:r>
            <a:r>
              <a:rPr lang="ko-KR" altLang="en-US" dirty="0" err="1">
                <a:effectLst/>
              </a:rPr>
              <a:t>앨리어싱</a:t>
            </a:r>
            <a:r>
              <a:rPr lang="ko-KR" altLang="en-US" dirty="0">
                <a:effectLst/>
              </a:rPr>
              <a:t> 효과가 감소합니다</a:t>
            </a:r>
            <a:r>
              <a:rPr lang="en-US" altLang="ko-KR" dirty="0">
                <a:effectLst/>
              </a:rPr>
              <a:t>.    Baked Shadow </a:t>
            </a:r>
            <a:r>
              <a:rPr lang="en-US" altLang="ko-KR" dirty="0" err="1">
                <a:effectLst/>
              </a:rPr>
              <a:t>Angle</a:t>
            </a:r>
            <a:r>
              <a:rPr lang="en-US" altLang="ko-KR" b="1" dirty="0" err="1">
                <a:effectLst/>
              </a:rPr>
              <a:t>Mode</a:t>
            </a:r>
            <a:r>
              <a:rPr lang="ko-KR" altLang="en-US" dirty="0">
                <a:effectLst/>
              </a:rPr>
              <a:t> 를 </a:t>
            </a:r>
            <a:r>
              <a:rPr lang="en-US" altLang="ko-KR" b="1" dirty="0">
                <a:effectLst/>
              </a:rPr>
              <a:t>Baked</a:t>
            </a:r>
            <a:r>
              <a:rPr lang="ko-KR" altLang="en-US" dirty="0">
                <a:effectLst/>
              </a:rPr>
              <a:t> 또는 </a:t>
            </a:r>
            <a:r>
              <a:rPr lang="en-US" altLang="ko-KR" b="1" dirty="0">
                <a:effectLst/>
              </a:rPr>
              <a:t>Mixed</a:t>
            </a:r>
            <a:r>
              <a:rPr lang="ko-KR" altLang="en-US" dirty="0">
                <a:effectLst/>
              </a:rPr>
              <a:t>로 설정하고</a:t>
            </a:r>
            <a:r>
              <a:rPr lang="en-US" altLang="ko-KR" dirty="0">
                <a:effectLst/>
              </a:rPr>
              <a:t>, </a:t>
            </a:r>
            <a:r>
              <a:rPr lang="en-US" altLang="ko-KR" b="1" dirty="0">
                <a:effectLst/>
              </a:rPr>
              <a:t>Type</a:t>
            </a:r>
            <a:r>
              <a:rPr lang="ko-KR" altLang="en-US" dirty="0">
                <a:effectLst/>
              </a:rPr>
              <a:t> 을 </a:t>
            </a:r>
            <a:r>
              <a:rPr lang="en-US" altLang="ko-KR" b="1" dirty="0">
                <a:effectLst/>
              </a:rPr>
              <a:t>Directional</a:t>
            </a:r>
            <a:r>
              <a:rPr lang="ko-KR" altLang="en-US" dirty="0">
                <a:effectLst/>
              </a:rPr>
              <a:t> 로 설정하고</a:t>
            </a:r>
            <a:r>
              <a:rPr lang="en-US" altLang="ko-KR" dirty="0">
                <a:effectLst/>
              </a:rPr>
              <a:t>, </a:t>
            </a:r>
            <a:r>
              <a:rPr lang="en-US" altLang="ko-KR" b="1" dirty="0">
                <a:effectLst/>
              </a:rPr>
              <a:t>Shadow Type</a:t>
            </a:r>
            <a:r>
              <a:rPr lang="ko-KR" altLang="en-US" dirty="0">
                <a:effectLst/>
              </a:rPr>
              <a:t> 을 </a:t>
            </a:r>
            <a:r>
              <a:rPr lang="en-US" altLang="ko-KR" b="1" dirty="0">
                <a:effectLst/>
              </a:rPr>
              <a:t>Soft Shadows</a:t>
            </a:r>
            <a:r>
              <a:rPr lang="ko-KR" altLang="en-US" dirty="0">
                <a:effectLst/>
              </a:rPr>
              <a:t> 로 설정하면 이 프로퍼티는 그림자의 가장자리를 인위적으로 부드럽게 하는 효과를 추가하여 그림자를 더 자연스럽게 표현합니다</a:t>
            </a:r>
            <a:r>
              <a:rPr lang="en-US" altLang="ko-KR" dirty="0">
                <a:effectLst/>
              </a:rPr>
              <a:t>.    Baked Shadow </a:t>
            </a:r>
            <a:r>
              <a:rPr lang="en-US" altLang="ko-KR" dirty="0" err="1">
                <a:effectLst/>
              </a:rPr>
              <a:t>Radius</a:t>
            </a:r>
            <a:r>
              <a:rPr lang="en-US" altLang="ko-KR" b="1" dirty="0" err="1">
                <a:effectLst/>
              </a:rPr>
              <a:t>Mode</a:t>
            </a:r>
            <a:r>
              <a:rPr lang="ko-KR" altLang="en-US" dirty="0">
                <a:effectLst/>
              </a:rPr>
              <a:t> 를 </a:t>
            </a:r>
            <a:r>
              <a:rPr lang="en-US" altLang="ko-KR" b="1" dirty="0">
                <a:effectLst/>
              </a:rPr>
              <a:t>Baked</a:t>
            </a:r>
            <a:r>
              <a:rPr lang="ko-KR" altLang="en-US" dirty="0">
                <a:effectLst/>
              </a:rPr>
              <a:t> 또는 </a:t>
            </a:r>
            <a:r>
              <a:rPr lang="en-US" altLang="ko-KR" b="1" dirty="0">
                <a:effectLst/>
              </a:rPr>
              <a:t>Mixed</a:t>
            </a:r>
            <a:r>
              <a:rPr lang="ko-KR" altLang="en-US" dirty="0">
                <a:effectLst/>
              </a:rPr>
              <a:t>로 설정하고</a:t>
            </a:r>
            <a:r>
              <a:rPr lang="en-US" altLang="ko-KR" dirty="0">
                <a:effectLst/>
              </a:rPr>
              <a:t>, </a:t>
            </a:r>
            <a:r>
              <a:rPr lang="en-US" altLang="ko-KR" b="1" dirty="0">
                <a:effectLst/>
              </a:rPr>
              <a:t>Type</a:t>
            </a:r>
            <a:r>
              <a:rPr lang="ko-KR" altLang="en-US" dirty="0">
                <a:effectLst/>
              </a:rPr>
              <a:t> 을 </a:t>
            </a:r>
            <a:r>
              <a:rPr lang="en-US" altLang="ko-KR" b="1" dirty="0">
                <a:effectLst/>
              </a:rPr>
              <a:t>Point</a:t>
            </a:r>
            <a:r>
              <a:rPr lang="ko-KR" altLang="en-US" dirty="0">
                <a:effectLst/>
              </a:rPr>
              <a:t> 또는 </a:t>
            </a:r>
            <a:r>
              <a:rPr lang="en-US" altLang="ko-KR" b="1" dirty="0">
                <a:effectLst/>
              </a:rPr>
              <a:t>Spot</a:t>
            </a:r>
            <a:r>
              <a:rPr lang="ko-KR" altLang="en-US" dirty="0">
                <a:effectLst/>
              </a:rPr>
              <a:t> 으로 설정하고</a:t>
            </a:r>
            <a:r>
              <a:rPr lang="en-US" altLang="ko-KR" dirty="0">
                <a:effectLst/>
              </a:rPr>
              <a:t>, </a:t>
            </a:r>
            <a:r>
              <a:rPr lang="en-US" altLang="ko-KR" b="1" dirty="0">
                <a:effectLst/>
              </a:rPr>
              <a:t>Shadow Type</a:t>
            </a:r>
            <a:r>
              <a:rPr lang="ko-KR" altLang="en-US" dirty="0">
                <a:effectLst/>
              </a:rPr>
              <a:t> 을 </a:t>
            </a:r>
            <a:r>
              <a:rPr lang="en-US" altLang="ko-KR" b="1" dirty="0">
                <a:effectLst/>
              </a:rPr>
              <a:t>Soft Shadows</a:t>
            </a:r>
            <a:r>
              <a:rPr lang="ko-KR" altLang="en-US" dirty="0">
                <a:effectLst/>
              </a:rPr>
              <a:t> 로 설정하면 이 프로퍼티는 그림자의 가장자리를 인위적으로 부드럽게 하는 효과를 추가하여 그림자를 더 자연스럽게 표현합니다</a:t>
            </a:r>
            <a:r>
              <a:rPr lang="en-US" altLang="ko-KR" dirty="0">
                <a:effectLst/>
              </a:rPr>
              <a:t>.    Realtime Shadows</a:t>
            </a:r>
            <a:r>
              <a:rPr lang="ko-KR" altLang="en-US" dirty="0">
                <a:effectLst/>
              </a:rPr>
              <a:t>이 프로퍼티는 </a:t>
            </a:r>
            <a:r>
              <a:rPr lang="en-US" altLang="ko-KR" b="1" dirty="0">
                <a:effectLst/>
              </a:rPr>
              <a:t>Mode</a:t>
            </a:r>
            <a:r>
              <a:rPr lang="ko-KR" altLang="en-US" dirty="0">
                <a:effectLst/>
              </a:rPr>
              <a:t> 를 </a:t>
            </a:r>
            <a:r>
              <a:rPr lang="en-US" altLang="ko-KR" b="1" dirty="0">
                <a:effectLst/>
              </a:rPr>
              <a:t>Realtime</a:t>
            </a:r>
            <a:r>
              <a:rPr lang="ko-KR" altLang="en-US" dirty="0">
                <a:effectLst/>
              </a:rPr>
              <a:t> 또는 </a:t>
            </a:r>
            <a:r>
              <a:rPr lang="en-US" altLang="ko-KR" b="1" dirty="0">
                <a:effectLst/>
              </a:rPr>
              <a:t>Mixed</a:t>
            </a:r>
            <a:r>
              <a:rPr lang="ko-KR" altLang="en-US" dirty="0">
                <a:effectLst/>
              </a:rPr>
              <a:t>로 설정하고</a:t>
            </a:r>
            <a:r>
              <a:rPr lang="en-US" altLang="ko-KR" dirty="0">
                <a:effectLst/>
              </a:rPr>
              <a:t>, </a:t>
            </a:r>
            <a:r>
              <a:rPr lang="en-US" altLang="ko-KR" b="1" dirty="0">
                <a:effectLst/>
              </a:rPr>
              <a:t>Shadow Type</a:t>
            </a:r>
            <a:r>
              <a:rPr lang="ko-KR" altLang="en-US" dirty="0">
                <a:effectLst/>
              </a:rPr>
              <a:t> 을 </a:t>
            </a:r>
            <a:r>
              <a:rPr lang="en-US" altLang="ko-KR" b="1" dirty="0">
                <a:effectLst/>
              </a:rPr>
              <a:t>Hard Shadows</a:t>
            </a:r>
            <a:r>
              <a:rPr lang="ko-KR" altLang="en-US" dirty="0">
                <a:effectLst/>
              </a:rPr>
              <a:t> 또는 </a:t>
            </a:r>
            <a:r>
              <a:rPr lang="en-US" altLang="ko-KR" b="1" dirty="0">
                <a:effectLst/>
              </a:rPr>
              <a:t>Soft Shadows</a:t>
            </a:r>
            <a:r>
              <a:rPr lang="ko-KR" altLang="en-US" dirty="0">
                <a:effectLst/>
              </a:rPr>
              <a:t> 로 설정했을 때에만 사용할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실시간 그림자 렌더링 설정을 제어할 때 사용합니다</a:t>
            </a:r>
            <a:r>
              <a:rPr lang="en-US" altLang="ko-KR" dirty="0">
                <a:effectLst/>
              </a:rPr>
              <a:t>.        Strength</a:t>
            </a:r>
            <a:r>
              <a:rPr lang="ko-KR" altLang="en-US" dirty="0">
                <a:effectLst/>
              </a:rPr>
              <a:t>슬라이더를 사용하여 광원이 드리우는 그림자의 어두운 정도를 설정합니다</a:t>
            </a:r>
            <a:r>
              <a:rPr lang="en-US" altLang="ko-KR" dirty="0">
                <a:effectLst/>
              </a:rPr>
              <a:t>. 0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1 </a:t>
            </a:r>
            <a:r>
              <a:rPr lang="ko-KR" altLang="en-US" dirty="0">
                <a:effectLst/>
              </a:rPr>
              <a:t>사이의 값으로 나타냅니다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기본값은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        Resolution</a:t>
            </a:r>
            <a:r>
              <a:rPr lang="ko-KR" altLang="en-US" dirty="0" err="1">
                <a:effectLst/>
              </a:rPr>
              <a:t>섀도우맵</a:t>
            </a:r>
            <a:r>
              <a:rPr lang="ko-KR" altLang="en-US" dirty="0">
                <a:effectLst/>
              </a:rPr>
              <a:t> 렌더링 해상도를 설정합니다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해상도가 높을수록 그림자가 더 정확해지지만 </a:t>
            </a:r>
            <a:r>
              <a:rPr lang="en-US" altLang="ko-KR" dirty="0">
                <a:effectLst/>
              </a:rPr>
              <a:t>GPU </a:t>
            </a:r>
            <a:r>
              <a:rPr lang="ko-KR" altLang="en-US" dirty="0">
                <a:effectLst/>
              </a:rPr>
              <a:t>시간과 메모리를 더 많이 사용합니다</a:t>
            </a:r>
            <a:r>
              <a:rPr lang="en-US" altLang="ko-KR" dirty="0">
                <a:effectLst/>
              </a:rPr>
              <a:t>.        Bias</a:t>
            </a:r>
            <a:r>
              <a:rPr lang="ko-KR" altLang="en-US" dirty="0">
                <a:effectLst/>
              </a:rPr>
              <a:t>슬라이더를 사용하여 광원에서 얼마나 멀리 떨어진 거리에 그림자가 드리워지는지를 설정합니다</a:t>
            </a:r>
            <a:r>
              <a:rPr lang="en-US" altLang="ko-KR" dirty="0">
                <a:effectLst/>
              </a:rPr>
              <a:t>. 0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2 </a:t>
            </a:r>
            <a:r>
              <a:rPr lang="ko-KR" altLang="en-US" dirty="0">
                <a:effectLst/>
              </a:rPr>
              <a:t>사이의 값으로 설정합니다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자체 그림자가 잘못 만들어지는 결함을 방지하는 데 유용합니다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자세한 내용은 섀도우 매핑과 </a:t>
            </a:r>
            <a:r>
              <a:rPr lang="en-US" altLang="ko-KR" dirty="0">
                <a:effectLst/>
              </a:rPr>
              <a:t>Bias </a:t>
            </a:r>
            <a:r>
              <a:rPr lang="ko-KR" altLang="en-US" dirty="0">
                <a:effectLst/>
              </a:rPr>
              <a:t>프로퍼티 문서를 참조하십시오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기본값은 </a:t>
            </a:r>
            <a:r>
              <a:rPr lang="en-US" altLang="ko-KR" dirty="0">
                <a:effectLst/>
              </a:rPr>
              <a:t>0.05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        Normal Bias</a:t>
            </a:r>
            <a:r>
              <a:rPr lang="ko-KR" altLang="en-US" dirty="0">
                <a:effectLst/>
              </a:rPr>
              <a:t>슬라이더를 사용하여 그림자를 드리우는 표면이 표면 </a:t>
            </a:r>
            <a:r>
              <a:rPr lang="ko-KR" altLang="en-US" dirty="0" err="1">
                <a:effectLst/>
              </a:rPr>
              <a:t>노멀을</a:t>
            </a:r>
            <a:r>
              <a:rPr lang="ko-KR" altLang="en-US" dirty="0">
                <a:effectLst/>
              </a:rPr>
              <a:t> 따라 축소되는 거리를 설정합니다</a:t>
            </a:r>
            <a:r>
              <a:rPr lang="en-US" altLang="ko-KR" dirty="0">
                <a:effectLst/>
              </a:rPr>
              <a:t>. 0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3 </a:t>
            </a:r>
            <a:r>
              <a:rPr lang="ko-KR" altLang="en-US" dirty="0">
                <a:effectLst/>
              </a:rPr>
              <a:t>사이의 값으로 설정합니다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자체 그림자가 잘못 만들어지는 결함을 방지하는 데 유용합니다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자세한 내용은 섀도우 매핑과 </a:t>
            </a:r>
            <a:r>
              <a:rPr lang="en-US" altLang="ko-KR" dirty="0">
                <a:effectLst/>
              </a:rPr>
              <a:t>Bias </a:t>
            </a:r>
            <a:r>
              <a:rPr lang="ko-KR" altLang="en-US" dirty="0">
                <a:effectLst/>
              </a:rPr>
              <a:t>프로퍼티 문서를 참조하십시오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기본값은 </a:t>
            </a:r>
            <a:r>
              <a:rPr lang="en-US" altLang="ko-KR" dirty="0">
                <a:effectLst/>
              </a:rPr>
              <a:t>0.4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        Near Plane</a:t>
            </a:r>
            <a:r>
              <a:rPr lang="ko-KR" altLang="en-US" dirty="0">
                <a:effectLst/>
              </a:rPr>
              <a:t>슬라이더를 사용하여 그림자를 렌더링할 때의 전방 절단면</a:t>
            </a:r>
            <a:r>
              <a:rPr lang="en-US" altLang="ko-KR" dirty="0">
                <a:effectLst/>
              </a:rPr>
              <a:t>(near clip plane) </a:t>
            </a:r>
            <a:r>
              <a:rPr lang="ko-KR" altLang="en-US" dirty="0">
                <a:effectLst/>
              </a:rPr>
              <a:t>값을 설정합니다</a:t>
            </a:r>
            <a:r>
              <a:rPr lang="en-US" altLang="ko-KR" dirty="0">
                <a:effectLst/>
              </a:rPr>
              <a:t>. 0.1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10 </a:t>
            </a:r>
            <a:r>
              <a:rPr lang="ko-KR" altLang="en-US" dirty="0">
                <a:effectLst/>
              </a:rPr>
              <a:t>사이의 값으로 설정합니다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 값은 광원의 </a:t>
            </a:r>
            <a:r>
              <a:rPr lang="en-US" altLang="ko-KR" b="1" dirty="0">
                <a:effectLst/>
              </a:rPr>
              <a:t>Range</a:t>
            </a:r>
            <a:r>
              <a:rPr lang="ko-KR" altLang="en-US" dirty="0">
                <a:effectLst/>
              </a:rPr>
              <a:t> 프로퍼티의 </a:t>
            </a:r>
            <a:r>
              <a:rPr lang="en-US" altLang="ko-KR" dirty="0">
                <a:effectLst/>
              </a:rPr>
              <a:t>0.1 </a:t>
            </a:r>
            <a:r>
              <a:rPr lang="ko-KR" altLang="en-US" dirty="0">
                <a:effectLst/>
              </a:rPr>
              <a:t>단위 또는 </a:t>
            </a:r>
            <a:r>
              <a:rPr lang="en-US" altLang="ko-KR" dirty="0">
                <a:effectLst/>
              </a:rPr>
              <a:t>1% </a:t>
            </a:r>
            <a:r>
              <a:rPr lang="ko-KR" altLang="en-US" dirty="0">
                <a:effectLst/>
              </a:rPr>
              <a:t>중 더 낮은 값으로 고정됩니다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기본값은 </a:t>
            </a:r>
            <a:r>
              <a:rPr lang="en-US" altLang="ko-KR" dirty="0">
                <a:effectLst/>
              </a:rPr>
              <a:t>0.2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https://docs.unity3d.com/kr/2020.3/Manual/class-Light.html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77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쿠키는 특정 모양이나 컬러의 그림자를 만들기 위해 광원에 배치하는 마스크로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광원의 모양과 강도를 변경합니다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쿠키를 이용하면 런타임 성능에 최소한으로 또는 전혀 영향을 미치지 않고 복잡한 조명 효과를 효율적으로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시뮬레이션할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쿠키로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시뮬레이션할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수 있는 효과에는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커스틱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소프트 섀도우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광원 모양 등이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의 광원에 쿠키를 적용하려면 텍스처를 </a:t>
            </a:r>
            <a:r>
              <a:rPr lang="en-US" altLang="ko-KR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3"/>
              </a:rPr>
              <a:t>Light </a:t>
            </a:r>
            <a:r>
              <a:rPr lang="ko-KR" altLang="en-US" b="0" i="0" u="sng" dirty="0">
                <a:solidFill>
                  <a:srgbClr val="1B2229"/>
                </a:solidFill>
                <a:effectLst/>
                <a:latin typeface="Roboto" panose="02000000000000000000" pitchFamily="2" charset="0"/>
                <a:hlinkClick r:id="rId3"/>
              </a:rPr>
              <a:t>컴포넌트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의 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Cookie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필드에 할당하십시오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99A0A7"/>
                </a:solidFill>
                <a:effectLst/>
                <a:latin typeface="Roboto" panose="02000000000000000000" pitchFamily="2" charset="0"/>
              </a:rPr>
              <a:t>베이크된</a:t>
            </a:r>
            <a:r>
              <a:rPr lang="ko-KR" altLang="en-US" b="0" i="0" dirty="0">
                <a:solidFill>
                  <a:srgbClr val="99A0A7"/>
                </a:solidFill>
                <a:effectLst/>
                <a:latin typeface="Roboto" panose="02000000000000000000" pitchFamily="2" charset="0"/>
              </a:rPr>
              <a:t> 광원 쿠키를 사용하여 </a:t>
            </a:r>
            <a:r>
              <a:rPr lang="ko-KR" altLang="en-US" b="0" i="0" dirty="0" err="1">
                <a:solidFill>
                  <a:srgbClr val="99A0A7"/>
                </a:solidFill>
                <a:effectLst/>
                <a:latin typeface="Roboto" panose="02000000000000000000" pitchFamily="2" charset="0"/>
              </a:rPr>
              <a:t>베이크한</a:t>
            </a:r>
            <a:r>
              <a:rPr lang="ko-KR" altLang="en-US" b="0" i="0" dirty="0">
                <a:solidFill>
                  <a:srgbClr val="99A0A7"/>
                </a:solidFill>
                <a:effectLst/>
                <a:latin typeface="Roboto" panose="02000000000000000000" pitchFamily="2" charset="0"/>
              </a:rPr>
              <a:t> 가짜 </a:t>
            </a:r>
            <a:r>
              <a:rPr lang="ko-KR" altLang="en-US" b="0" i="0" dirty="0" err="1">
                <a:solidFill>
                  <a:srgbClr val="99A0A7"/>
                </a:solidFill>
                <a:effectLst/>
                <a:latin typeface="Roboto" panose="02000000000000000000" pitchFamily="2" charset="0"/>
              </a:rPr>
              <a:t>커스틱</a:t>
            </a:r>
            <a:r>
              <a:rPr lang="ko-KR" altLang="en-US" b="0" i="0" dirty="0">
                <a:solidFill>
                  <a:srgbClr val="99A0A7"/>
                </a:solidFill>
                <a:effectLst/>
                <a:latin typeface="Roboto" panose="02000000000000000000" pitchFamily="2" charset="0"/>
              </a:rPr>
              <a:t> 효과의 예</a:t>
            </a:r>
            <a:endParaRPr lang="en-US" altLang="ko-KR" b="0" i="0" dirty="0">
              <a:solidFill>
                <a:srgbClr val="99A0A7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99A0A7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Caustics</a:t>
            </a:r>
            <a:r>
              <a:rPr lang="ko-KR" altLang="en-US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란 빛이 반사</a:t>
            </a:r>
            <a:r>
              <a:rPr lang="en-US" altLang="ko-KR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b="0" i="0" u="sng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굴절성질을</a:t>
            </a:r>
            <a:r>
              <a:rPr lang="ko-KR" altLang="en-US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가진 표면에서 반사되거나 굴절될 때 발생하는 현상이다</a:t>
            </a:r>
            <a:r>
              <a:rPr lang="en-US" altLang="ko-KR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가령 물이 담긴 유리잔이 테이블위에 있다고 상상해보자</a:t>
            </a:r>
            <a:r>
              <a:rPr lang="en-US" altLang="ko-KR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 때 햇빛이 유리잔을 비춘다면</a:t>
            </a:r>
            <a:r>
              <a:rPr lang="en-US" altLang="ko-KR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테이블위의 어느 지점에 빛이 집중되어 일렁거리는 무늬를 만들게 된다</a:t>
            </a:r>
            <a:r>
              <a:rPr lang="en-US" altLang="ko-KR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 중 어떤 곳은 유리잔 자체에 반사되어 생기는데 반면 </a:t>
            </a:r>
            <a:r>
              <a:rPr lang="en-US" altLang="ko-KR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(Reflective Caustics), </a:t>
            </a:r>
            <a:r>
              <a:rPr lang="ko-KR" altLang="en-US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다른 것들은 유리잔 속의 물에 의해 굴절된 빛 </a:t>
            </a:r>
            <a:r>
              <a:rPr lang="en-US" altLang="ko-KR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(Refractive Caustics)</a:t>
            </a:r>
            <a:r>
              <a:rPr lang="ko-KR" altLang="en-US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의해 생성된다</a:t>
            </a:r>
            <a:r>
              <a:rPr lang="en-US" altLang="ko-KR" b="0" i="0" u="sng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164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프로퍼티 </a:t>
            </a:r>
            <a:r>
              <a:rPr lang="en-US" altLang="ko-KR" dirty="0"/>
              <a:t>- </a:t>
            </a:r>
            <a:r>
              <a:rPr lang="ko-KR" altLang="en-US" dirty="0"/>
              <a:t>기능</a:t>
            </a:r>
            <a:endParaRPr lang="en-US" altLang="ko-KR" dirty="0"/>
          </a:p>
          <a:p>
            <a:pPr algn="l"/>
            <a:r>
              <a:rPr lang="en-US" altLang="ko-KR" b="1" dirty="0">
                <a:effectLst/>
              </a:rPr>
              <a:t>Cookie – </a:t>
            </a:r>
            <a:r>
              <a:rPr lang="ko-KR" altLang="en-US" dirty="0">
                <a:effectLst/>
              </a:rPr>
              <a:t>그림자가 드리워질 때 통과하는 텍스처 마스크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실루엣이나 광원의 패턴 조명을 생성하기 위해 사용됨</a:t>
            </a:r>
            <a:r>
              <a:rPr lang="en-US" altLang="ko-KR" dirty="0">
                <a:effectLst/>
              </a:rPr>
              <a:t>)</a:t>
            </a:r>
            <a:r>
              <a:rPr lang="ko-KR" altLang="en-US" dirty="0">
                <a:effectLst/>
              </a:rPr>
              <a:t>를 설정합니다</a:t>
            </a:r>
            <a:r>
              <a:rPr lang="en-US" altLang="ko-KR" dirty="0">
                <a:effectLst/>
              </a:rPr>
              <a:t>.</a:t>
            </a:r>
          </a:p>
          <a:p>
            <a:pPr algn="l"/>
            <a:r>
              <a:rPr lang="en-US" altLang="ko-KR" b="1" dirty="0">
                <a:effectLst/>
              </a:rPr>
              <a:t>Draw Halo – </a:t>
            </a:r>
            <a:r>
              <a:rPr lang="ko-KR" altLang="en-US" dirty="0">
                <a:effectLst/>
              </a:rPr>
              <a:t>체크박스를 선택하면 지름이 </a:t>
            </a:r>
            <a:r>
              <a:rPr lang="en-US" altLang="ko-KR" b="1" dirty="0">
                <a:effectLst/>
              </a:rPr>
              <a:t>Range</a:t>
            </a:r>
            <a:r>
              <a:rPr lang="ko-KR" altLang="en-US" dirty="0">
                <a:effectLst/>
              </a:rPr>
              <a:t> 값과 같은 광원의 구형 </a:t>
            </a:r>
            <a:r>
              <a:rPr lang="ko-KR" altLang="en-US" u="sng" dirty="0">
                <a:effectLst/>
                <a:hlinkClick r:id="rId3"/>
              </a:rPr>
              <a:t>후광</a:t>
            </a:r>
            <a:r>
              <a:rPr lang="ko-KR" altLang="en-US" dirty="0">
                <a:effectLst/>
              </a:rPr>
              <a:t>을 그릴 수 있습니다</a:t>
            </a:r>
            <a:r>
              <a:rPr lang="en-US" altLang="ko-KR" dirty="0">
                <a:effectLst/>
              </a:rPr>
              <a:t>. </a:t>
            </a:r>
          </a:p>
          <a:p>
            <a:pPr algn="l"/>
            <a:r>
              <a:rPr lang="en-US" altLang="ko-KR" dirty="0">
                <a:effectLst/>
              </a:rPr>
              <a:t>Halo </a:t>
            </a:r>
            <a:r>
              <a:rPr lang="ko-KR" altLang="en-US" dirty="0">
                <a:effectLst/>
              </a:rPr>
              <a:t>컴포넌트를 사용할 수도 있습니다</a:t>
            </a:r>
            <a:r>
              <a:rPr lang="en-US" altLang="ko-KR" dirty="0">
                <a:effectLst/>
              </a:rPr>
              <a:t>. Halo </a:t>
            </a:r>
            <a:r>
              <a:rPr lang="ko-KR" altLang="en-US" dirty="0">
                <a:effectLst/>
              </a:rPr>
              <a:t>컴포넌트는 </a:t>
            </a:r>
            <a:r>
              <a:rPr lang="en-US" altLang="ko-KR" dirty="0">
                <a:effectLst/>
              </a:rPr>
              <a:t>Light </a:t>
            </a:r>
            <a:r>
              <a:rPr lang="ko-KR" altLang="en-US" dirty="0">
                <a:effectLst/>
              </a:rPr>
              <a:t>컴포넌트의 후광과 함께 추가로 그려지고</a:t>
            </a:r>
            <a:r>
              <a:rPr lang="en-US" altLang="ko-KR" dirty="0">
                <a:effectLst/>
              </a:rPr>
              <a:t>, Halo </a:t>
            </a:r>
            <a:r>
              <a:rPr lang="ko-KR" altLang="en-US" dirty="0">
                <a:effectLst/>
              </a:rPr>
              <a:t>컴포넌트의 </a:t>
            </a:r>
            <a:r>
              <a:rPr lang="en-US" altLang="ko-KR" b="1" dirty="0">
                <a:effectLst/>
              </a:rPr>
              <a:t>Size</a:t>
            </a:r>
            <a:r>
              <a:rPr lang="ko-KR" altLang="en-US" dirty="0">
                <a:effectLst/>
              </a:rPr>
              <a:t> 파라미터에 따라 후광의 지름이 아닌 반지름이 결정됩니다</a:t>
            </a:r>
            <a:r>
              <a:rPr lang="en-US" altLang="ko-KR" dirty="0">
                <a:effectLst/>
              </a:rPr>
              <a:t>.</a:t>
            </a:r>
          </a:p>
          <a:p>
            <a:pPr algn="l"/>
            <a:r>
              <a:rPr lang="en-US" altLang="ko-KR" b="1" dirty="0">
                <a:effectLst/>
              </a:rPr>
              <a:t>Flare – </a:t>
            </a:r>
            <a:r>
              <a:rPr lang="ko-KR" altLang="en-US" dirty="0">
                <a:effectLst/>
              </a:rPr>
              <a:t>광원의 위치에 렌더링할 </a:t>
            </a:r>
            <a:r>
              <a:rPr lang="ko-KR" altLang="en-US" u="sng" dirty="0" err="1">
                <a:effectLst/>
                <a:hlinkClick r:id="rId4"/>
              </a:rPr>
              <a:t>플레어</a:t>
            </a:r>
            <a:r>
              <a:rPr lang="ko-KR" altLang="en-US" dirty="0" err="1">
                <a:effectLst/>
              </a:rPr>
              <a:t>를</a:t>
            </a:r>
            <a:r>
              <a:rPr lang="ko-KR" altLang="en-US" dirty="0">
                <a:effectLst/>
              </a:rPr>
              <a:t> 설정하려면 이 필드에서 </a:t>
            </a:r>
            <a:r>
              <a:rPr lang="ko-KR" altLang="en-US" dirty="0" err="1">
                <a:effectLst/>
              </a:rPr>
              <a:t>플레어의</a:t>
            </a:r>
            <a:r>
              <a:rPr lang="ko-KR" altLang="en-US" dirty="0">
                <a:effectLst/>
              </a:rPr>
              <a:t> 소스로 사용할 </a:t>
            </a:r>
            <a:r>
              <a:rPr lang="ko-KR" altLang="en-US" dirty="0" err="1">
                <a:effectLst/>
              </a:rPr>
              <a:t>에셋을</a:t>
            </a:r>
            <a:r>
              <a:rPr lang="ko-KR" altLang="en-US" dirty="0">
                <a:effectLst/>
              </a:rPr>
              <a:t> 선택합니다</a:t>
            </a:r>
            <a:r>
              <a:rPr lang="en-US" altLang="ko-KR" dirty="0">
                <a:effectLst/>
              </a:rPr>
              <a:t>.</a:t>
            </a:r>
          </a:p>
          <a:p>
            <a:pPr algn="l"/>
            <a:r>
              <a:rPr lang="en-US" altLang="ko-KR" b="1" dirty="0">
                <a:effectLst/>
              </a:rPr>
              <a:t>Render Mode – </a:t>
            </a:r>
            <a:r>
              <a:rPr lang="ko-KR" altLang="en-US" dirty="0">
                <a:effectLst/>
              </a:rPr>
              <a:t>이 </a:t>
            </a:r>
            <a:r>
              <a:rPr lang="ko-KR" altLang="en-US" dirty="0" err="1">
                <a:effectLst/>
              </a:rPr>
              <a:t>드롭다운을</a:t>
            </a:r>
            <a:r>
              <a:rPr lang="ko-KR" altLang="en-US" dirty="0">
                <a:effectLst/>
              </a:rPr>
              <a:t> 사용하여 선택된 광원의 렌더링 우선 순위를 설정합니다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조명 정확도 및 성능에 영향을 미칠 수 있습니다</a:t>
            </a:r>
            <a:r>
              <a:rPr lang="en-US" altLang="ko-KR" dirty="0">
                <a:effectLst/>
              </a:rPr>
              <a:t>.    </a:t>
            </a:r>
          </a:p>
          <a:p>
            <a:pPr algn="l"/>
            <a:r>
              <a:rPr lang="en-US" altLang="ko-KR" dirty="0">
                <a:effectLst/>
              </a:rPr>
              <a:t>Auto </a:t>
            </a:r>
            <a:r>
              <a:rPr lang="ko-KR" altLang="en-US" dirty="0">
                <a:effectLst/>
              </a:rPr>
              <a:t>인접한 광원의 밝기와 현재 </a:t>
            </a:r>
            <a:r>
              <a:rPr lang="ko-KR" altLang="en-US" u="sng" dirty="0">
                <a:effectLst/>
                <a:hlinkClick r:id="rId5"/>
              </a:rPr>
              <a:t>품질</a:t>
            </a:r>
            <a:r>
              <a:rPr lang="ko-KR" altLang="en-US" dirty="0">
                <a:effectLst/>
              </a:rPr>
              <a:t> 설정에 따라 런타임 시점의 렌더링 방법이 결정됩니다</a:t>
            </a:r>
            <a:r>
              <a:rPr lang="en-US" altLang="ko-KR" dirty="0">
                <a:effectLst/>
              </a:rPr>
              <a:t>. </a:t>
            </a:r>
          </a:p>
          <a:p>
            <a:pPr algn="l"/>
            <a:r>
              <a:rPr lang="en-US" altLang="ko-KR" dirty="0">
                <a:effectLst/>
              </a:rPr>
              <a:t>Important</a:t>
            </a:r>
            <a:r>
              <a:rPr lang="ko-KR" altLang="en-US" dirty="0">
                <a:effectLst/>
              </a:rPr>
              <a:t>광원을 항상 픽셀당 품질</a:t>
            </a:r>
            <a:r>
              <a:rPr lang="en-US" altLang="ko-KR" dirty="0">
                <a:effectLst/>
              </a:rPr>
              <a:t>(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per-pixel quality)</a:t>
            </a:r>
            <a:r>
              <a:rPr lang="ko-KR" altLang="en-US" dirty="0">
                <a:effectLst/>
              </a:rPr>
              <a:t>로 렌더링합니다</a:t>
            </a:r>
            <a:r>
              <a:rPr lang="en-US" altLang="ko-KR" dirty="0">
                <a:effectLst/>
              </a:rPr>
              <a:t>. </a:t>
            </a:r>
            <a:r>
              <a:rPr lang="en-US" altLang="ko-KR" b="1" dirty="0">
                <a:effectLst/>
              </a:rPr>
              <a:t>Important</a:t>
            </a:r>
            <a:r>
              <a:rPr lang="ko-KR" altLang="en-US" dirty="0">
                <a:effectLst/>
              </a:rPr>
              <a:t> 모드는 가장 눈에 띄는 시각 효과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예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플레이어의 자동차 전조등</a:t>
            </a:r>
            <a:r>
              <a:rPr lang="en-US" altLang="ko-KR" dirty="0">
                <a:effectLst/>
              </a:rPr>
              <a:t>)</a:t>
            </a:r>
            <a:r>
              <a:rPr lang="ko-KR" altLang="en-US" dirty="0">
                <a:effectLst/>
              </a:rPr>
              <a:t>에만 사용하십시오</a:t>
            </a:r>
            <a:r>
              <a:rPr lang="en-US" altLang="ko-KR" dirty="0">
                <a:effectLst/>
              </a:rPr>
              <a:t>.    </a:t>
            </a:r>
          </a:p>
          <a:p>
            <a:pPr algn="l"/>
            <a:r>
              <a:rPr lang="en-US" altLang="ko-KR" dirty="0">
                <a:effectLst/>
              </a:rPr>
              <a:t>Not Important</a:t>
            </a:r>
            <a:r>
              <a:rPr lang="ko-KR" altLang="en-US" dirty="0">
                <a:effectLst/>
              </a:rPr>
              <a:t>광원이 항상 더 빠른 </a:t>
            </a:r>
            <a:r>
              <a:rPr lang="ko-KR" altLang="en-US" dirty="0" err="1">
                <a:effectLst/>
              </a:rPr>
              <a:t>버텍스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오브젝트 광원 모드</a:t>
            </a:r>
            <a:r>
              <a:rPr lang="en-US" altLang="ko-KR" dirty="0">
                <a:effectLst/>
              </a:rPr>
              <a:t>(</a:t>
            </a:r>
            <a:r>
              <a:rPr lang="en-US" altLang="ko-KR" b="0" i="0" dirty="0">
                <a:solidFill>
                  <a:srgbClr val="455463"/>
                </a:solidFill>
                <a:effectLst/>
                <a:latin typeface="Roboto" panose="02000000000000000000" pitchFamily="2" charset="0"/>
              </a:rPr>
              <a:t>vertex/object light mode)</a:t>
            </a:r>
            <a:r>
              <a:rPr lang="ko-KR" altLang="en-US" dirty="0">
                <a:effectLst/>
              </a:rPr>
              <a:t>로 </a:t>
            </a:r>
            <a:r>
              <a:rPr lang="ko-KR" altLang="en-US" dirty="0" err="1">
                <a:effectLst/>
              </a:rPr>
              <a:t>렌더링됩니다</a:t>
            </a:r>
            <a:r>
              <a:rPr lang="en-US" altLang="ko-KR" dirty="0">
                <a:effectLst/>
              </a:rPr>
              <a:t>.</a:t>
            </a:r>
          </a:p>
          <a:p>
            <a:pPr algn="l"/>
            <a:r>
              <a:rPr lang="en-US" altLang="ko-KR" b="1" dirty="0">
                <a:effectLst/>
              </a:rPr>
              <a:t>Culling Mask - </a:t>
            </a:r>
            <a:r>
              <a:rPr lang="ko-KR" altLang="en-US" dirty="0">
                <a:effectLst/>
              </a:rPr>
              <a:t>선별적으로 사용하여 오브젝트 그룹을 광원의 영향에서 제외할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자세한 내용은 </a:t>
            </a:r>
            <a:r>
              <a:rPr lang="ko-KR" altLang="en-US" u="sng" dirty="0">
                <a:effectLst/>
                <a:hlinkClick r:id="rId6"/>
              </a:rPr>
              <a:t>레이어</a:t>
            </a:r>
            <a:r>
              <a:rPr lang="ko-KR" altLang="en-US" dirty="0">
                <a:effectLst/>
              </a:rPr>
              <a:t>를 참조하십시오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857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발광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(Emissive materials)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은 면 광원처럼 전체 표면 영역에서 빛을 방출합니다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머티리얼은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씬에서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반사광의 강도를 높이며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게임플레이 중에 컬러와 광도 같은 관련 프로퍼티를 변경할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면 광원은 실시간 전역 조명에서 지원되지 않지만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발광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머리티얼을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사용하여 유사한 부드러운 조명 효과를 실시간으로 구현할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‘Emission’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은 스탠다드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셰이더의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프로퍼티로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이를 통해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정적 오브젝트에서 광원을 발산할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‘Emission’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의 기본 설정 값은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0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 설정에서는 스탠다드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셰이더를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사용하는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할당된 오브젝트에서 광원이 발산되지 않습니다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발광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범위 값은 없지만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방사된 광원은 다른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머티리얼과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마찬가지로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차율을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따라 약해집니다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방사된 광원은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인스펙터에서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‘정적’ 또는 ‘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라이트맵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정적’으로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표시된 오브젝트만 비춥니다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이와 마찬가지로 캐릭터처럼 정적이지 않은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즉 동적인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지오메트리에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적용된 발광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머티리얼은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씬 조명의 강도를 높이지 않습니다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하지만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이미션이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0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보다 큰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머티리얼은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씬 조명에 기여하지 않는 경우에도 화면에서 계속 밝게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글로우하는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것처럼 보입니다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 효과는 스탠다드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셰이더의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‘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Global Illumination’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인스펙터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프로퍼티에서 ‘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None’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을 선택하여 생성할 수도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이런 자체 발광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머티리얼은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네온이나 기타 가시광선 광원 같은 효과를 만드는 유용한 방법입니다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발광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머티리얼은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씬의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정적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지오메트리에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직접 영향을 미칩니다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캐릭터처럼 동적인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즉 정적이지 않은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지오메트리가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필요한 경우 발광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머리티얼에서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나오는 광원을 받으려면 라이트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프로브를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사용해야 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244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438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463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75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01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870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GI</a:t>
            </a:r>
            <a:r>
              <a:rPr lang="ko-KR" altLang="en-US" dirty="0"/>
              <a:t>는 정적 오브젝트만 적용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동적 오브젝트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822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GI</a:t>
            </a:r>
            <a:r>
              <a:rPr lang="ko-KR" altLang="en-US" dirty="0"/>
              <a:t>는 정적 오브젝트만 적용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299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GI</a:t>
            </a:r>
            <a:r>
              <a:rPr lang="ko-KR" altLang="en-US" dirty="0"/>
              <a:t>는 정적 오브젝트만 적용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동적 오브젝트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라이트맵</a:t>
            </a:r>
            <a:r>
              <a:rPr lang="ko-KR" altLang="en-US" dirty="0"/>
              <a:t> 베이킹에는 </a:t>
            </a:r>
            <a:r>
              <a:rPr lang="en-US" altLang="ko-KR" dirty="0"/>
              <a:t>CPU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457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HDRI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하이다이내믹레인지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이미징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https://ko.wikipedia.org/wiki/%ED%95%98%EC%9D%B4%EB%8B%A4%EC%9D%B4%EB%82%B4%EB%AF%B9%EB%A0%88%EC%9D%B8%EC%A7%80_%EC%9D%B4%EB%AF%B8%EC%A7%95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서로 다른 노출을 주어 찍은 여러 장의 사진으로부터 높은 다이내믹 레인지를 갖는 사진을 얻는 방법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https://polyhaven.com/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https://itadventure.tistory.com/411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u="sng" dirty="0">
                <a:solidFill>
                  <a:srgbClr val="666666"/>
                </a:solidFill>
                <a:effectLst/>
                <a:latin typeface="Noto Sans KR"/>
              </a:rPr>
              <a:t>Shader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속성을 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Noto Sans KR"/>
              </a:rPr>
              <a:t>Skybox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- 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Noto Sans KR"/>
              </a:rPr>
              <a:t>Panoramic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SkyBox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메터리얼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속성에서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Rotation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값의 슬라이더바를 조정하시면 배경이 좌우로 돌아갑니다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InnerSphere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실습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(VR Store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사용가능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스카이 박스 변경 한 게임 예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러닝몬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https://www.youtube.com/watch?v=zUXIy4oZYM0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591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관심있는 학생 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R&amp;D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과제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서브웨이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서퍼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https://www.youtube.com/watch?v=A5Ve0ncumoA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말달리자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https://www.youtube.com/watch?v=BHxFcuaNeZ8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Roboto" panose="02000000000000000000" pitchFamily="2" charset="0"/>
              </a:rPr>
              <a:t>Unity twisted corridor created using Curved World shader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https://www.youtube.com/watch?v=Ylw_aPFPDjk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Roboto" panose="02000000000000000000" pitchFamily="2" charset="0"/>
              </a:rPr>
              <a:t>Animal Crossing World Bending Effect | Shader Graph | Unity Tutorial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https://www.youtube.com/watch?v=SOK3Ias5Nk0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Roboto" panose="02000000000000000000" pitchFamily="2" charset="0"/>
              </a:rPr>
              <a:t>Animal Crossing Effect - Curve The World using Unity Shader Graph URP/LWRP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https://www.youtube.com/watch?v=qY85Hf90K68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유니티의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Surface Shader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이용 하여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Curved World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구현 하는 방법을 설명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https://dragontory.tistory.com/11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https://assetstore.unity.com/packages/3d/environments/roadways/grass-road-race-46974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https://www.youtube.com/watch?v=UGYLMPOyHyM&amp;t=1s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3371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268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Angular Drag  </a:t>
            </a:r>
            <a:r>
              <a:rPr lang="ko-KR" altLang="en-US" dirty="0"/>
              <a:t>회전에 대한 마찰력</a:t>
            </a:r>
            <a:r>
              <a:rPr lang="en-US" altLang="ko-KR" dirty="0"/>
              <a:t>(</a:t>
            </a:r>
            <a:r>
              <a:rPr lang="ko-KR" altLang="en-US" dirty="0"/>
              <a:t>값을 높이면 물체가 잘 회전하지 않거나 회전해도 금방 멈춤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벽이나 좀비에 부딪히고 </a:t>
            </a:r>
            <a:r>
              <a:rPr lang="ko-KR" altLang="en-US" dirty="0" err="1"/>
              <a:t>밀려날때</a:t>
            </a:r>
            <a:r>
              <a:rPr lang="ko-KR" altLang="en-US" dirty="0"/>
              <a:t> 미끄러지듯 회전하는 상황을 막기위해 값을 높임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472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648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Apply Root Motion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체크시</a:t>
            </a:r>
            <a:r>
              <a:rPr lang="en-US" altLang="ko-KR" dirty="0"/>
              <a:t> </a:t>
            </a:r>
            <a:r>
              <a:rPr lang="ko-KR" altLang="en-US" dirty="0"/>
              <a:t>애니메이션에서 게임 오브젝트의 위치와 회전을 제어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스크립트만 사용해서 캐릭터를 움직이기 위해 체크 해제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016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083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28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856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8403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31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https://docs.unity3d.com/kr/2020.3/Manual/class-BlendTree.h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유사한 모션의 예로 다양한 걷기와 달리기 애니메이션이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제대로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블렌드하기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위해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클립에서의 움직임이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정규화된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시간 기준으로 같은 시점에 일어나야 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예를 들어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걷기와 달리기 애니메이션에서 발이 땅에 착지하는 동작이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정규화된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시간 기준 같은 순간에 일어나도록 일치시킬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왼발이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0.0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 착지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오른발이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0.5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에 착지 등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).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정규화된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시간이 사용되기 때문에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클립의 길이가 달라도 무방합니다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02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786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https://docs.unity3d.com/kr/2020.3/Manual/class-BlendTree.html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118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https://docs.unity3d.com/kr/2020.3/Manual/BlendTree-1DBlending.html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952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https://docs.unity3d.com/kr/2020.3/Manual/BlendTree-2DBlending.html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9313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</a:t>
            </a: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8424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https://docs.unity3d.com/kr/2020.3/Manual/BlendTree-DirectBlending.html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23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114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추가 </a:t>
            </a:r>
            <a:r>
              <a:rPr lang="ko-KR" altLang="en-US" b="1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블렌드</a:t>
            </a:r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트리 옵션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https://docs.unity3d.com/kr/2020.3/Manual/BlendTree-AdditionalOptions.html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426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00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6450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https://docs.unity3d.com/kr/2020.3/Manual/class-AvatarMask.html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373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https://docs.unity3d.com/kr/2020.3/Manual/class-AvatarMask.html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바디 다이어그램은 신체 부위를 다음과 같은 요소로 묶습니다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머리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왼팔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오른팔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왼손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오른손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왼발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오른발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루트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발 아래 “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그림자”로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표시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이러한 신체 부위 중 하나에 대한 애니메이션을 포함하려면 해당 부위가 녹색으로 표시될 때까지 아바타 다이어그램을 클릭합니다 애니메이션을 제외하려면 빨간색으로 표시될 때까지 신체 부위를 클릭합니다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모두 포함하거나 제외하려면 아바타 주위의 빈 공간을 더블 클릭합니다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손과 발에 대해서는 </a:t>
            </a:r>
            <a:r>
              <a:rPr lang="ko-KR" altLang="en-US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역운동학</a:t>
            </a:r>
            <a:r>
              <a:rPr lang="en-US" altLang="ko-KR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(IK)(Inverse Kinematics (IK))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 을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토글하여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IK 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커브를 애니메이션 </a:t>
            </a:r>
            <a:r>
              <a:rPr lang="ko-KR" altLang="en-US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블렌딩에</a:t>
            </a:r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포함할지 여부를 결정할 수 있습니다</a:t>
            </a:r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역운동학</a:t>
            </a: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https://docs.unity3d.com/kr/2020.3/Manual/InverseKinematics.html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1613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역운동학</a:t>
            </a:r>
            <a:endParaRPr lang="en-US" altLang="ko-KR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https://docs.unity3d.com/kr/2020.3/Manual/InverseKinematics.html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386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874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PlayerMovement.cs</a:t>
            </a:r>
            <a:r>
              <a:rPr lang="en-US" altLang="ko-KR" dirty="0"/>
              <a:t> </a:t>
            </a:r>
            <a:r>
              <a:rPr lang="ko-KR" altLang="en-US" dirty="0"/>
              <a:t>주석만 보고 완성해 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821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43821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79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10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2909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https://docs.unity3d.com/kr/2020.3/Manual/com.unity.cinemachine.html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https://docs.unity3d.com/Packages/com.unity.cinemachine@2.8/manual/index.html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3184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4611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https://docs.unity3d.com/kr/Packages/com.unity.cinemachine@2.3/manual/CinemachineOverview.html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238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https://docs.unity3d.com/kr/Packages/com.unity.cinemachine@2.3/manual/CinemachineOverview.html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2325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182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https://docs.unity3d.com/kr/Packages/com.unity.cinemachine@2.3/manual/CinemachineOverview.html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6883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https://docs.unity3d.com/kr/Packages/com.unity.cinemachine@2.3/manual/CinemachineOverview.html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79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https://docs.unity3d.com/kr/Packages/com.unity.cinemachine@2.3/manual/CinemachineOverview.html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3107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https://docs.unity3d.com/kr/Packages/com.unity.cinemachine@2.3/manual/CinemachineOverview.html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463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0613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5595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1491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캐릭터 이동 속도가 빠르기 때문에 </a:t>
            </a:r>
            <a:r>
              <a:rPr lang="ko-KR" altLang="en-US" dirty="0" err="1"/>
              <a:t>데드존과</a:t>
            </a:r>
            <a:r>
              <a:rPr lang="ko-KR" altLang="en-US" dirty="0"/>
              <a:t> </a:t>
            </a:r>
            <a:r>
              <a:rPr lang="ko-KR" altLang="en-US" dirty="0" err="1"/>
              <a:t>소프트존을</a:t>
            </a:r>
            <a:r>
              <a:rPr lang="ko-KR" altLang="en-US" dirty="0"/>
              <a:t> 최대한 작게 만들어 빠르게 추적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1968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964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9132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https://assetstore.unity.com/packages/tools/level-design/riderflow-218574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https://www.jetbrains.com/ko-kr/riderflow/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27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43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3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2021.03.02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/>
              <a:t>객체지향프로그래밍 심화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</a:lstStyle>
          <a:p>
            <a:pPr lvl="1"/>
            <a:r>
              <a:rPr lang="ko-KR" altLang="en-US" dirty="0"/>
              <a:t>오리엔테이션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58177-76DB-4236-8856-D725D82B85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4/30/2022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B44623-3D84-4C9C-BD16-A5A737684D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983381-B2E7-4375-BE36-F281E5CC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60273-9724-4240-BB30-AC21C4BA7238}"/>
              </a:ext>
            </a:extLst>
          </p:cNvPr>
          <p:cNvSpPr/>
          <p:nvPr userDrawn="1"/>
        </p:nvSpPr>
        <p:spPr>
          <a:xfrm>
            <a:off x="754359" y="3076183"/>
            <a:ext cx="10707327" cy="1505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75B9-69E2-4042-A2F3-FFC0A54C6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60" y="607115"/>
            <a:ext cx="1131826" cy="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299" y="211908"/>
            <a:ext cx="11812155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C335A1-90B7-4F50-B216-0576D6335DE9}"/>
              </a:ext>
            </a:extLst>
          </p:cNvPr>
          <p:cNvSpPr/>
          <p:nvPr userDrawn="1"/>
        </p:nvSpPr>
        <p:spPr>
          <a:xfrm>
            <a:off x="0" y="658057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A2EAF9DD-0D53-49DC-A84F-6E19D72F9223}"/>
              </a:ext>
            </a:extLst>
          </p:cNvPr>
          <p:cNvSpPr txBox="1">
            <a:spLocks/>
          </p:cNvSpPr>
          <p:nvPr userDrawn="1"/>
        </p:nvSpPr>
        <p:spPr>
          <a:xfrm>
            <a:off x="42069" y="653811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날짜 개체 틀 23">
            <a:extLst>
              <a:ext uri="{FF2B5EF4-FFF2-40B4-BE49-F238E27FC236}">
                <a16:creationId xmlns:a16="http://schemas.microsoft.com/office/drawing/2014/main" id="{C4E1F17A-3C2C-4CC5-A512-635D87891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52E4-4E58-4436-B072-E61B6F2B610E}" type="datetimeFigureOut">
              <a:rPr lang="en-US" altLang="ko-KR" smtClean="0"/>
              <a:pPr/>
              <a:t>4/30/2022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C221DA7-11E4-478E-ADBD-668550B0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3CD9615-5D02-443B-9D45-DB33B4CD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642BA-1F7E-40FE-8953-53AA275611A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868938AB-189A-401D-8819-295677A11AC2}"/>
              </a:ext>
            </a:extLst>
          </p:cNvPr>
          <p:cNvSpPr txBox="1">
            <a:spLocks/>
          </p:cNvSpPr>
          <p:nvPr userDrawn="1"/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E52E4-4E58-4436-B072-E61B6F2B610E}" type="datetimeFigureOut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4/30/2022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C75FC28-B8C4-4F83-8713-A87A747706D9}"/>
              </a:ext>
            </a:extLst>
          </p:cNvPr>
          <p:cNvSpPr txBox="1">
            <a:spLocks/>
          </p:cNvSpPr>
          <p:nvPr userDrawn="1"/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나눔고딕" panose="020D0604000000000000" pitchFamily="50" charset="-127"/>
              </a:rPr>
              <a:t>ck.ac.kr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5DB763F1-8DEF-412F-BBB9-42E9E3C14344}"/>
              </a:ext>
            </a:extLst>
          </p:cNvPr>
          <p:cNvSpPr txBox="1">
            <a:spLocks/>
          </p:cNvSpPr>
          <p:nvPr userDrawn="1"/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333034-80D4-4AC0-A983-A9E485EA5F90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021711-E91A-4692-80AB-D0BAC6B6E9C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291F8502-0BE6-4828-8C8F-D1103A9CF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4/30/2022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55EF8E73-FEB1-4D8B-BA0F-658DCA9101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9DF27A7C-CF39-4C6D-B7CA-E795D64897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3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AB6CBC-D2B4-4CEC-8531-11B82FD9DA98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F5ABE6-4944-44EA-9FE9-B4C6F3B38838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날짜 개체 틀 3">
              <a:extLst>
                <a:ext uri="{FF2B5EF4-FFF2-40B4-BE49-F238E27FC236}">
                  <a16:creationId xmlns:a16="http://schemas.microsoft.com/office/drawing/2014/main" id="{34642553-CBBD-4E32-84B0-3318D42E4F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4/30/2022</a:t>
              </a:fld>
              <a:endParaRPr lang="en-US" dirty="0"/>
            </a:p>
          </p:txBody>
        </p:sp>
        <p:sp>
          <p:nvSpPr>
            <p:cNvPr id="13" name="바닥글 개체 틀 4">
              <a:extLst>
                <a:ext uri="{FF2B5EF4-FFF2-40B4-BE49-F238E27FC236}">
                  <a16:creationId xmlns:a16="http://schemas.microsoft.com/office/drawing/2014/main" id="{BDF05623-084B-4EC3-87BF-2846BFBB5E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4" name="슬라이드 번호 개체 틀 5">
              <a:extLst>
                <a:ext uri="{FF2B5EF4-FFF2-40B4-BE49-F238E27FC236}">
                  <a16:creationId xmlns:a16="http://schemas.microsoft.com/office/drawing/2014/main" id="{213CABE1-7763-4005-9306-833CF55507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523FC1-3153-497C-AD79-463AC05B854F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E96E57-F686-470B-AAF0-75591C95179A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1486389C-119D-4492-9BC4-12641A0E04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4/30/2022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300A4B7-2F94-4C8D-9CB1-DA2BC39624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A271D037-A18F-4FC9-9DE0-DB1E24E4C9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2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A8B27-8323-4224-B3CA-A98A41BC223B}"/>
              </a:ext>
            </a:extLst>
          </p:cNvPr>
          <p:cNvGrpSpPr/>
          <p:nvPr userDrawn="1"/>
        </p:nvGrpSpPr>
        <p:grpSpPr>
          <a:xfrm>
            <a:off x="0" y="6537716"/>
            <a:ext cx="12192000" cy="383394"/>
            <a:chOff x="218901" y="6005702"/>
            <a:chExt cx="12192000" cy="38339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D96104-19FF-4802-B909-27AE3F76BE05}"/>
                </a:ext>
              </a:extLst>
            </p:cNvPr>
            <p:cNvSpPr/>
            <p:nvPr userDrawn="1"/>
          </p:nvSpPr>
          <p:spPr>
            <a:xfrm>
              <a:off x="218901" y="6066431"/>
              <a:ext cx="12192000" cy="25319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날짜 개체 틀 3">
              <a:extLst>
                <a:ext uri="{FF2B5EF4-FFF2-40B4-BE49-F238E27FC236}">
                  <a16:creationId xmlns:a16="http://schemas.microsoft.com/office/drawing/2014/main" id="{0D35BC11-C1D4-4B10-9BF4-5111025E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60970" y="6023971"/>
              <a:ext cx="89614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lang="ko-KR" altLang="en-US" sz="1000" kern="1200" smtClean="0">
                  <a:solidFill>
                    <a:schemeClr val="bg1"/>
                  </a:solidFill>
                  <a:latin typeface="+mn-ea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5CE52E4-4E58-4436-B072-E61B6F2B610E}" type="datetimeFigureOut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4/30/2022</a:t>
              </a:fld>
              <a:endParaRPr lang="en-US" dirty="0"/>
            </a:p>
          </p:txBody>
        </p:sp>
        <p:sp>
          <p:nvSpPr>
            <p:cNvPr id="12" name="바닥글 개체 틀 4">
              <a:extLst>
                <a:ext uri="{FF2B5EF4-FFF2-40B4-BE49-F238E27FC236}">
                  <a16:creationId xmlns:a16="http://schemas.microsoft.com/office/drawing/2014/main" id="{E55E13E3-EC16-4490-BE41-C60A0D37A0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57500" y="6014447"/>
              <a:ext cx="41148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ctr" defTabSz="914400" rtl="0" eaLnBrk="1" latinLnBrk="1" hangingPunct="1">
                <a:defRPr lang="ko-KR" altLang="en-US" sz="1000" b="1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나눔고딕" panose="020D0604000000000000" pitchFamily="50" charset="-127"/>
                </a:rPr>
                <a:t>ck.ac.kr</a:t>
              </a:r>
            </a:p>
          </p:txBody>
        </p:sp>
        <p:sp>
          <p:nvSpPr>
            <p:cNvPr id="13" name="슬라이드 번호 개체 틀 5">
              <a:extLst>
                <a:ext uri="{FF2B5EF4-FFF2-40B4-BE49-F238E27FC236}">
                  <a16:creationId xmlns:a16="http://schemas.microsoft.com/office/drawing/2014/main" id="{80A046E3-3E71-4AE1-8D1C-4444C6C854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557858" y="6005702"/>
              <a:ext cx="853043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lang="ko-KR" altLang="en-US" sz="1000" b="1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1E35E8E-02CE-4456-B943-212403C084F4}" type="slidenum">
                <a:rPr lang="en-US" altLang="ko-KR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pPr/>
                <a:t>‹#›</a:t>
              </a:fld>
              <a:endParaRPr lang="en-US" dirty="0">
                <a:latin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Title1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Title2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Title3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Title4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Title5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Title1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Title2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Title3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Title4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Title5</a:t>
                </a:r>
                <a:endParaRPr lang="ko-KR" altLang="en-US" sz="36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</a:t>
                  </a:r>
                  <a:endParaRPr lang="ko-KR" altLang="en-US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Subtitle1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Subtitle2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Subtitle3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Subtitle4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Abstract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Approach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Limitation &amp; Future Work</a:t>
              </a:r>
              <a:endPara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Related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Implementation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4/30/2022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4/30/2022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ck.ac.kr</a:t>
            </a:r>
            <a:endParaRPr 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15CE52E4-4E58-4436-B072-E61B6F2B610E}" type="datetimeFigureOut">
              <a:rPr lang="en-US" altLang="ko-KR" smtClean="0"/>
              <a:pPr/>
              <a:t>4/30/2022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753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fe.naver.com/chungkanggam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.ac.kr/archives/16939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k.ac.kr/archives/182863" TargetMode="External"/><Relationship Id="rId4" Type="http://schemas.openxmlformats.org/officeDocument/2006/relationships/hyperlink" Target="https://www.ck.ac.kr/archives/181956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Packages/com.unity.cinemachine@2.8/manual/index.htm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7BD6F2-A1F8-4C24-9949-0C7D456C05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577" y="4271984"/>
            <a:ext cx="5278453" cy="568958"/>
          </a:xfrm>
        </p:spPr>
        <p:txBody>
          <a:bodyPr/>
          <a:lstStyle/>
          <a:p>
            <a:pPr algn="r"/>
            <a:r>
              <a:rPr lang="ko-KR" altLang="en-US" b="1" dirty="0"/>
              <a:t>청강문화산업대학교 게임콘텐츠스쿨</a:t>
            </a:r>
            <a:endParaRPr lang="en-US" altLang="ko-KR" b="1" dirty="0"/>
          </a:p>
          <a:p>
            <a:pPr algn="ctr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err="1"/>
              <a:t>게임엔진프로그래밍응용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00" y="3429000"/>
            <a:ext cx="4557319" cy="44340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탑다운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슈터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C1C178AF-325A-4B49-92AA-BE4DFBC2A84B}"/>
              </a:ext>
            </a:extLst>
          </p:cNvPr>
          <p:cNvSpPr txBox="1">
            <a:spLocks/>
          </p:cNvSpPr>
          <p:nvPr/>
        </p:nvSpPr>
        <p:spPr>
          <a:xfrm>
            <a:off x="5988424" y="4840942"/>
            <a:ext cx="5493606" cy="5689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Tx/>
              <a:buNone/>
              <a:defRPr lang="ko-KR" altLang="en-US" sz="24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20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Tx/>
              <a:buNone/>
              <a:defRPr lang="ko-KR" altLang="en-US" sz="1800" kern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/>
              <a:t>반 경 진</a:t>
            </a: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AC1502-9C33-4E33-BC11-63B03A2E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220" y="3678178"/>
            <a:ext cx="4696480" cy="2762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6E929F-A219-456F-BA47-05B0567D8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1"/>
          <a:stretch/>
        </p:blipFill>
        <p:spPr>
          <a:xfrm>
            <a:off x="3678677" y="2690869"/>
            <a:ext cx="4573071" cy="2762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7F5AA0-62C7-4710-B436-8E398C041F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21"/>
          <a:stretch/>
        </p:blipFill>
        <p:spPr>
          <a:xfrm>
            <a:off x="241300" y="1138078"/>
            <a:ext cx="457307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1E0AE4-CADA-4546-95A1-FD378AD4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53" y="1830938"/>
            <a:ext cx="10235741" cy="41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2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6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91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좀비 </a:t>
            </a:r>
            <a:r>
              <a:rPr lang="ko-KR" altLang="en-US" sz="2400" b="1" dirty="0" err="1">
                <a:latin typeface="+mn-ea"/>
              </a:rPr>
              <a:t>서바이버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프로젝트 생성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리소스 </a:t>
            </a:r>
            <a:r>
              <a:rPr lang="en-US" altLang="ko-KR" sz="2000" dirty="0">
                <a:latin typeface="+mn-ea"/>
              </a:rPr>
              <a:t>Importing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Zombie-</a:t>
            </a:r>
            <a:r>
              <a:rPr lang="en-US" altLang="ko-KR" sz="2000" dirty="0" err="1">
                <a:latin typeface="+mn-ea"/>
              </a:rPr>
              <a:t>Resource.unitypackage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latin typeface="+mn-ea"/>
              </a:rPr>
              <a:t>Package Importing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 err="1">
                <a:latin typeface="+mn-ea"/>
              </a:rPr>
              <a:t>Cinemachine</a:t>
            </a:r>
            <a:r>
              <a:rPr lang="en-US" altLang="ko-KR" sz="2000" dirty="0">
                <a:latin typeface="+mn-ea"/>
              </a:rPr>
              <a:t>, Post Processing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씬 생성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latin typeface="+mn-ea"/>
              </a:rPr>
              <a:t>Level Art Prefab </a:t>
            </a:r>
            <a:r>
              <a:rPr lang="ko-KR" altLang="en-US" sz="2000" dirty="0">
                <a:latin typeface="+mn-ea"/>
              </a:rPr>
              <a:t>배치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4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레벨</a:t>
            </a:r>
            <a:r>
              <a:rPr lang="en-US" altLang="ko-KR" sz="2400" b="1" dirty="0">
                <a:latin typeface="+mn-ea"/>
              </a:rPr>
              <a:t>(Level)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 err="1">
                <a:latin typeface="+mn-ea"/>
              </a:rPr>
              <a:t>맵으로서의</a:t>
            </a:r>
            <a:r>
              <a:rPr lang="ko-KR" altLang="en-US" sz="2000" dirty="0">
                <a:latin typeface="+mn-ea"/>
              </a:rPr>
              <a:t> 레벨이란 </a:t>
            </a:r>
            <a:r>
              <a:rPr lang="en-US" altLang="ko-KR" sz="2000" dirty="0">
                <a:latin typeface="+mn-ea"/>
              </a:rPr>
              <a:t>D&amp;D</a:t>
            </a:r>
            <a:r>
              <a:rPr lang="ko-KR" altLang="en-US" sz="2000" dirty="0">
                <a:latin typeface="+mn-ea"/>
              </a:rPr>
              <a:t>등 초창기 </a:t>
            </a:r>
            <a:r>
              <a:rPr lang="en-US" altLang="ko-KR" sz="2000" dirty="0">
                <a:latin typeface="+mn-ea"/>
              </a:rPr>
              <a:t>RPG</a:t>
            </a:r>
            <a:r>
              <a:rPr lang="ko-KR" altLang="en-US" sz="2000" dirty="0">
                <a:latin typeface="+mn-ea"/>
              </a:rPr>
              <a:t>에서 던전의 단계</a:t>
            </a:r>
            <a:r>
              <a:rPr lang="en-US" altLang="ko-KR" sz="2000" dirty="0">
                <a:latin typeface="+mn-ea"/>
              </a:rPr>
              <a:t>(Level)</a:t>
            </a:r>
            <a:r>
              <a:rPr lang="ko-KR" altLang="en-US" sz="2000" dirty="0">
                <a:latin typeface="+mn-ea"/>
              </a:rPr>
              <a:t>를 게임 난이도와 테마로 구분했던 것에서 유래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레벨 디자인 </a:t>
            </a:r>
            <a:r>
              <a:rPr lang="en-US" altLang="ko-KR" sz="2000" dirty="0">
                <a:latin typeface="+mn-ea"/>
              </a:rPr>
              <a:t>= </a:t>
            </a:r>
            <a:r>
              <a:rPr lang="ko-KR" altLang="en-US" sz="2000" dirty="0">
                <a:latin typeface="+mn-ea"/>
              </a:rPr>
              <a:t>맵 디자인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레벨 디자이너 </a:t>
            </a:r>
            <a:r>
              <a:rPr lang="en-US" altLang="ko-KR" sz="2000" dirty="0">
                <a:latin typeface="+mn-ea"/>
              </a:rPr>
              <a:t>= </a:t>
            </a:r>
            <a:r>
              <a:rPr lang="ko-KR" altLang="en-US" sz="2000" dirty="0" err="1">
                <a:latin typeface="+mn-ea"/>
              </a:rPr>
              <a:t>맵퍼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레벨 콘셉트 디자인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 err="1">
                <a:latin typeface="+mn-ea"/>
              </a:rPr>
              <a:t>맵의</a:t>
            </a:r>
            <a:r>
              <a:rPr lang="ko-KR" altLang="en-US" sz="2000" dirty="0">
                <a:latin typeface="+mn-ea"/>
              </a:rPr>
              <a:t> 전체적인 주제를 설정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구조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공간 디자인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콘셉트를 구체화된 공간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구조로 만드는 디자인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환경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배경 디자인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텍스처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오브젝트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조명 등 공간을 멋지게 꾸미는 디자인으로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쉽게 말해 인테리어 디자인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레벨 스크립트 디자인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특정 지점에서 몬스터가 </a:t>
            </a:r>
            <a:r>
              <a:rPr lang="ko-KR" altLang="en-US" sz="2000" dirty="0" err="1">
                <a:latin typeface="+mn-ea"/>
              </a:rPr>
              <a:t>리젠되거나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함정이 발동되는 등 </a:t>
            </a:r>
            <a:r>
              <a:rPr lang="ko-KR" altLang="en-US" sz="2000" dirty="0" err="1">
                <a:latin typeface="+mn-ea"/>
              </a:rPr>
              <a:t>맵의</a:t>
            </a:r>
            <a:r>
              <a:rPr lang="ko-KR" altLang="en-US" sz="2000" dirty="0">
                <a:latin typeface="+mn-ea"/>
              </a:rPr>
              <a:t> 특수한 </a:t>
            </a:r>
            <a:r>
              <a:rPr lang="ko-KR" altLang="en-US" sz="2000" dirty="0" err="1">
                <a:latin typeface="+mn-ea"/>
              </a:rPr>
              <a:t>기믹을</a:t>
            </a:r>
            <a:r>
              <a:rPr lang="ko-KR" altLang="en-US" sz="2000" dirty="0">
                <a:latin typeface="+mn-ea"/>
              </a:rPr>
              <a:t> 설치하는 디자인</a:t>
            </a:r>
            <a:r>
              <a:rPr lang="en-US" altLang="ko-KR" sz="2000" dirty="0">
                <a:latin typeface="+mn-ea"/>
              </a:rPr>
              <a:t>)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16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조명</a:t>
            </a:r>
            <a:r>
              <a:rPr lang="en-US" altLang="ko-KR" sz="2400" b="1" dirty="0">
                <a:latin typeface="+mn-ea"/>
              </a:rPr>
              <a:t>(Lighting)</a:t>
            </a:r>
            <a:br>
              <a:rPr lang="en-US" altLang="ko-KR" sz="2400" b="1" dirty="0">
                <a:latin typeface="+mn-ea"/>
              </a:rPr>
            </a:br>
            <a:endParaRPr lang="en-US" altLang="ko-KR" sz="8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직접 조명</a:t>
            </a:r>
            <a:r>
              <a:rPr lang="en-US" altLang="ko-KR" sz="2400" b="1" dirty="0">
                <a:latin typeface="+mn-ea"/>
              </a:rPr>
              <a:t>(Direct Lighting)</a:t>
            </a:r>
            <a:br>
              <a:rPr lang="en-US" altLang="ko-KR" sz="2400" b="1" dirty="0">
                <a:latin typeface="+mn-ea"/>
              </a:rPr>
            </a:br>
            <a:r>
              <a:rPr lang="ko-KR" altLang="en-US" sz="2000" dirty="0">
                <a:latin typeface="+mn-ea"/>
              </a:rPr>
              <a:t>방출되어 표면에 한 번 닿은 후 센서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예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눈의 망막 또는 카메라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에 직접 반사되는 광원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간접 조명</a:t>
            </a:r>
            <a:r>
              <a:rPr lang="en-US" altLang="ko-KR" sz="2400" b="1" dirty="0">
                <a:latin typeface="+mn-ea"/>
              </a:rPr>
              <a:t>(Indirect Lighting)</a:t>
            </a:r>
            <a:br>
              <a:rPr lang="en-US" altLang="ko-KR" sz="2400" b="1" dirty="0">
                <a:latin typeface="+mn-ea"/>
              </a:rPr>
            </a:br>
            <a:r>
              <a:rPr lang="ko-KR" altLang="en-US" sz="2000" dirty="0">
                <a:latin typeface="+mn-ea"/>
              </a:rPr>
              <a:t>표면에 여러 번 닿는 광원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스카이 라이트 등을 포함하여 궁극적으로 센서에 반사되는 다른 모든 광원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실시간 조명</a:t>
            </a:r>
            <a:r>
              <a:rPr lang="en-US" altLang="ko-KR" sz="2400" b="1" dirty="0">
                <a:latin typeface="+mn-ea"/>
              </a:rPr>
              <a:t>(Real-time Lighting)</a:t>
            </a:r>
            <a:br>
              <a:rPr lang="en-US" altLang="ko-KR" sz="2400" b="1" dirty="0">
                <a:latin typeface="+mn-ea"/>
              </a:rPr>
            </a:br>
            <a:r>
              <a:rPr lang="ko-KR" altLang="en-US" sz="2000" dirty="0">
                <a:latin typeface="+mn-ea"/>
              </a:rPr>
              <a:t>런타임 시점에 계산하는 조명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베이크된</a:t>
            </a:r>
            <a:r>
              <a:rPr lang="ko-KR" altLang="en-US" sz="2400" b="1" dirty="0">
                <a:latin typeface="+mn-ea"/>
              </a:rPr>
              <a:t> 조명</a:t>
            </a:r>
            <a:r>
              <a:rPr lang="en-US" altLang="ko-KR" sz="2400" b="1" dirty="0">
                <a:latin typeface="+mn-ea"/>
              </a:rPr>
              <a:t>(Baked Lighting)</a:t>
            </a:r>
            <a:br>
              <a:rPr lang="en-US" altLang="ko-KR" sz="2400" b="1" dirty="0">
                <a:latin typeface="+mn-ea"/>
              </a:rPr>
            </a:br>
            <a:r>
              <a:rPr lang="ko-KR" altLang="en-US" sz="2000" dirty="0">
                <a:latin typeface="+mn-ea"/>
              </a:rPr>
              <a:t>조명 계산을 미리 수행하고 결과를 조명 데이터로 저장한 후 런타임 시점에 적용되는 조명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전역 조명</a:t>
            </a:r>
            <a:r>
              <a:rPr lang="en-US" altLang="ko-KR" sz="2400" b="1" dirty="0">
                <a:latin typeface="+mn-ea"/>
              </a:rPr>
              <a:t>(Global illumination)</a:t>
            </a:r>
            <a:br>
              <a:rPr lang="en-US" altLang="ko-KR" sz="2400" b="1" dirty="0">
                <a:latin typeface="+mn-ea"/>
              </a:rPr>
            </a:br>
            <a:r>
              <a:rPr lang="ko-KR" altLang="en-US" sz="2000" dirty="0">
                <a:latin typeface="+mn-ea"/>
              </a:rPr>
              <a:t>전역 조명은 직접 조명과 간접 조명을 모두 모델링하여 사실적인 조명 결과를 제공하는 기술 그룹</a:t>
            </a:r>
            <a:br>
              <a:rPr lang="en-US" altLang="ko-KR" sz="2400" b="1" dirty="0">
                <a:latin typeface="+mn-ea"/>
              </a:rPr>
            </a:b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588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광원</a:t>
            </a:r>
            <a:r>
              <a:rPr lang="en-US" altLang="ko-KR" sz="2400" b="1" dirty="0">
                <a:latin typeface="+mn-ea"/>
              </a:rPr>
              <a:t>(Light sources)</a:t>
            </a:r>
            <a:br>
              <a:rPr lang="en-US" altLang="ko-KR" sz="2400" b="1" dirty="0">
                <a:latin typeface="+mn-ea"/>
              </a:rPr>
            </a:b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Light </a:t>
            </a:r>
            <a:r>
              <a:rPr lang="ko-KR" altLang="en-US" sz="2400" b="1" dirty="0">
                <a:latin typeface="+mn-ea"/>
              </a:rPr>
              <a:t>컴포넌트</a:t>
            </a: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발광 </a:t>
            </a:r>
            <a:r>
              <a:rPr lang="ko-KR" altLang="en-US" sz="2400" b="1" dirty="0" err="1">
                <a:latin typeface="+mn-ea"/>
              </a:rPr>
              <a:t>머터리얼</a:t>
            </a:r>
            <a:r>
              <a:rPr lang="en-US" altLang="ko-KR" sz="2400" b="1" dirty="0">
                <a:latin typeface="+mn-ea"/>
              </a:rPr>
              <a:t>(Emissive materials)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주변광</a:t>
            </a:r>
            <a:r>
              <a:rPr lang="en-US" altLang="ko-KR" sz="2400" b="1" dirty="0">
                <a:latin typeface="+mn-ea"/>
              </a:rPr>
              <a:t>(Ambient lighting)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90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Light </a:t>
            </a:r>
            <a:r>
              <a:rPr lang="ko-KR" altLang="en-US" sz="2400" b="1" dirty="0">
                <a:latin typeface="+mn-ea"/>
              </a:rPr>
              <a:t>컴포넌트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B78CA-FA1F-49CA-B122-75363B0F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26" y="1844905"/>
            <a:ext cx="4839375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77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Type of Light</a:t>
            </a:r>
          </a:p>
          <a:p>
            <a:pPr marL="914400" lvl="1" indent="-457200">
              <a:buFont typeface="+mj-lt"/>
              <a:buAutoNum type="arabicPeriod"/>
            </a:pPr>
            <a:endParaRPr lang="ko-KR" altLang="en-US" sz="24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latin typeface="+mn-ea"/>
              </a:rPr>
              <a:t>Spot</a:t>
            </a:r>
            <a:br>
              <a:rPr lang="en-US" altLang="ko-KR" sz="2400" b="1" dirty="0">
                <a:latin typeface="+mn-ea"/>
              </a:rPr>
            </a:br>
            <a:r>
              <a:rPr lang="ko-KR" altLang="en-US" sz="2400" b="1" dirty="0" err="1">
                <a:latin typeface="+mn-ea"/>
              </a:rPr>
              <a:t>스폿</a:t>
            </a:r>
            <a:r>
              <a:rPr lang="ko-KR" altLang="en-US" sz="2400" b="1" dirty="0">
                <a:latin typeface="+mn-ea"/>
              </a:rPr>
              <a:t> 광원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씬의</a:t>
            </a:r>
            <a:r>
              <a:rPr lang="ko-KR" altLang="en-US" sz="2400" b="1" dirty="0">
                <a:latin typeface="+mn-ea"/>
              </a:rPr>
              <a:t> 한 점에 위치하여 원뿔 모양으로 빛을 발산하는 광원</a:t>
            </a:r>
            <a:endParaRPr lang="en-US" altLang="ko-KR" sz="24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ko-KR" altLang="en-US" sz="24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latin typeface="+mn-ea"/>
              </a:rPr>
              <a:t>Directional</a:t>
            </a:r>
            <a:br>
              <a:rPr lang="en-US" altLang="ko-KR" sz="2400" b="1" dirty="0">
                <a:latin typeface="+mn-ea"/>
              </a:rPr>
            </a:br>
            <a:r>
              <a:rPr lang="ko-KR" altLang="en-US" sz="2400" b="1" dirty="0">
                <a:latin typeface="+mn-ea"/>
              </a:rPr>
              <a:t>방향 광원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무한히 멀리 위치하여 한 방향으로만 빛을 발산하는 광원</a:t>
            </a:r>
            <a:endParaRPr lang="en-US" altLang="ko-KR" sz="24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sz="24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latin typeface="+mn-ea"/>
              </a:rPr>
              <a:t>Point</a:t>
            </a:r>
            <a:br>
              <a:rPr lang="en-US" altLang="ko-KR" sz="2400" b="1" dirty="0">
                <a:latin typeface="+mn-ea"/>
              </a:rPr>
            </a:br>
            <a:r>
              <a:rPr lang="ko-KR" altLang="en-US" sz="2400" b="1" dirty="0">
                <a:latin typeface="+mn-ea"/>
              </a:rPr>
              <a:t>점 광원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씬의</a:t>
            </a:r>
            <a:r>
              <a:rPr lang="ko-KR" altLang="en-US" sz="2400" b="1" dirty="0">
                <a:latin typeface="+mn-ea"/>
              </a:rPr>
              <a:t> 한 점에 위치하여 모든 방향으로 균등하게 빛을 발산하는 광원</a:t>
            </a:r>
            <a:endParaRPr lang="en-US" altLang="ko-KR" sz="24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ko-KR" altLang="en-US" sz="2400" b="1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b="1" dirty="0">
                <a:latin typeface="+mn-ea"/>
              </a:rPr>
              <a:t>Area</a:t>
            </a:r>
            <a:br>
              <a:rPr lang="en-US" altLang="ko-KR" sz="2400" b="1" dirty="0">
                <a:latin typeface="+mn-ea"/>
              </a:rPr>
            </a:br>
            <a:r>
              <a:rPr lang="ko-KR" altLang="en-US" sz="2400" b="1" dirty="0">
                <a:latin typeface="+mn-ea"/>
              </a:rPr>
              <a:t>영역 조명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씬에서</a:t>
            </a:r>
            <a:r>
              <a:rPr lang="ko-KR" altLang="en-US" sz="2400" b="1" dirty="0">
                <a:latin typeface="+mn-ea"/>
              </a:rPr>
              <a:t> 사각형으로 정의하며 표면 영역 전체에 걸쳐 균등하게 모든 방향으로 빛을 방출하지만 사각형의 한쪽 면에서만 빛을 방출하는 광원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76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Spot Lights</a:t>
            </a:r>
          </a:p>
          <a:p>
            <a:pPr marL="914400" lvl="1" indent="-457200">
              <a:buFont typeface="+mj-lt"/>
              <a:buAutoNum type="arabicPeriod"/>
            </a:pPr>
            <a:endParaRPr lang="ko-KR" altLang="en-US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93F07C-2C35-468F-B188-6D1D37BE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8" y="2086770"/>
            <a:ext cx="3858163" cy="3115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B4C879-887F-4AC0-B58B-8558B7092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256" y="1990941"/>
            <a:ext cx="5315692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0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5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Directional Lights</a:t>
            </a:r>
          </a:p>
          <a:p>
            <a:pPr marL="914400" lvl="1" indent="-457200">
              <a:buFont typeface="+mj-lt"/>
              <a:buAutoNum type="arabicPeriod"/>
            </a:pPr>
            <a:endParaRPr lang="ko-KR" altLang="en-US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A3BD0D-5A7F-4F91-9F0A-91FEF55E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41" y="2694372"/>
            <a:ext cx="2705478" cy="2438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B4C5AE-00FE-4B90-8467-7D48B7724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23" y="2132318"/>
            <a:ext cx="5925377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1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Point Lights</a:t>
            </a:r>
          </a:p>
          <a:p>
            <a:pPr marL="914400" lvl="1" indent="-457200">
              <a:buFont typeface="+mj-lt"/>
              <a:buAutoNum type="arabicPeriod"/>
            </a:pPr>
            <a:endParaRPr lang="ko-KR" altLang="en-US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F50655-8541-4CB1-9378-9A7A2426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49" y="2430324"/>
            <a:ext cx="3848637" cy="3077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115A84-F881-42C8-9D60-765AC0500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256" y="2150533"/>
            <a:ext cx="5315692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Area Lights</a:t>
            </a:r>
          </a:p>
          <a:p>
            <a:pPr marL="914400" lvl="1" indent="-457200">
              <a:buFont typeface="+mj-lt"/>
              <a:buAutoNum type="arabicPeriod"/>
            </a:pPr>
            <a:endParaRPr lang="ko-KR" altLang="en-US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169FDF-D166-479B-BC18-B357622A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0" y="2646741"/>
            <a:ext cx="5572903" cy="25340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A397E1-1494-4F83-BAF9-B821570A4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21" y="1966090"/>
            <a:ext cx="5706271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1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Mode of Lights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Baked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Realtime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Mixed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694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26571" y="1124076"/>
            <a:ext cx="115388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그림자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/>
                <a:latin typeface="+mn-ea"/>
              </a:rPr>
              <a:t>No Shadows</a:t>
            </a:r>
            <a:r>
              <a:rPr lang="ko-KR" altLang="en-US" sz="2400" dirty="0">
                <a:effectLst/>
                <a:latin typeface="+mn-ea"/>
              </a:rPr>
              <a:t> </a:t>
            </a:r>
            <a:endParaRPr lang="en-US" altLang="ko-KR" sz="2400" dirty="0">
              <a:effectLst/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/>
                <a:latin typeface="+mn-ea"/>
              </a:rPr>
              <a:t>Hard Shadows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>
              <a:effectLst/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/>
                <a:latin typeface="+mn-ea"/>
              </a:rPr>
              <a:t>Soft Shadows</a:t>
            </a:r>
            <a:r>
              <a:rPr lang="ko-KR" altLang="en-US" sz="2400" dirty="0">
                <a:effectLst/>
                <a:latin typeface="+mn-ea"/>
              </a:rPr>
              <a:t> </a:t>
            </a:r>
            <a:endParaRPr lang="en-US" altLang="ko-KR" sz="2400" b="1" dirty="0">
              <a:effectLst/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13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쿠키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2A3AB-8FC9-4298-A34E-7E045AFC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36" y="1725084"/>
            <a:ext cx="8087854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54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추가 설정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Draw Halo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Flare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Render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Culling Mask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144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발광 </a:t>
            </a:r>
            <a:r>
              <a:rPr lang="ko-KR" altLang="en-US" sz="2400" b="1" dirty="0" err="1">
                <a:latin typeface="+mn-ea"/>
              </a:rPr>
              <a:t>머터리얼</a:t>
            </a:r>
            <a:r>
              <a:rPr lang="en-US" altLang="ko-KR" sz="2400" b="1" dirty="0">
                <a:latin typeface="+mn-ea"/>
              </a:rPr>
              <a:t>(Emissive materials)</a:t>
            </a:r>
          </a:p>
          <a:p>
            <a:pPr lvl="1"/>
            <a:endParaRPr lang="en-US" altLang="ko-KR" sz="24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52F55A-3460-4922-8BA1-7C172413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43" y="2379743"/>
            <a:ext cx="5658640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24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주변광</a:t>
            </a:r>
            <a:r>
              <a:rPr lang="en-US" altLang="ko-KR" sz="2400" b="1" dirty="0">
                <a:latin typeface="+mn-ea"/>
              </a:rPr>
              <a:t>(Ambient lighting) </a:t>
            </a:r>
            <a:r>
              <a:rPr lang="ko-KR" altLang="en-US" sz="2400" dirty="0">
                <a:latin typeface="+mn-ea"/>
              </a:rPr>
              <a:t>또는 </a:t>
            </a:r>
            <a:r>
              <a:rPr lang="ko-KR" altLang="en-US" sz="2400" dirty="0" err="1">
                <a:latin typeface="+mn-ea"/>
              </a:rPr>
              <a:t>디퓨즈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환경광</a:t>
            </a:r>
            <a:endParaRPr lang="en-US" altLang="ko-KR" sz="2400" dirty="0">
              <a:latin typeface="+mn-ea"/>
            </a:endParaRPr>
          </a:p>
          <a:p>
            <a:pPr lvl="2"/>
            <a:br>
              <a:rPr lang="en-US" altLang="ko-KR" sz="2400" dirty="0">
                <a:latin typeface="+mn-ea"/>
              </a:rPr>
            </a:br>
            <a:r>
              <a:rPr lang="ko-KR" altLang="en-US" sz="2400" dirty="0">
                <a:latin typeface="+mn-ea"/>
              </a:rPr>
              <a:t>씬 전체에 존재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특정 소스 오브젝트에서 나오지 않는 광원</a:t>
            </a:r>
            <a:r>
              <a:rPr lang="en-US" altLang="ko-KR" sz="2400" dirty="0">
                <a:latin typeface="+mn-ea"/>
              </a:rPr>
              <a:t>. </a:t>
            </a:r>
          </a:p>
          <a:p>
            <a:pPr lvl="2"/>
            <a:endParaRPr lang="en-US" altLang="ko-KR" sz="2400" dirty="0">
              <a:latin typeface="+mn-ea"/>
            </a:endParaRPr>
          </a:p>
          <a:p>
            <a:pPr lvl="2"/>
            <a:r>
              <a:rPr lang="ko-KR" altLang="en-US" sz="2400" dirty="0" err="1">
                <a:latin typeface="+mn-ea"/>
              </a:rPr>
              <a:t>씬의</a:t>
            </a:r>
            <a:r>
              <a:rPr lang="ko-KR" altLang="en-US" sz="2400" dirty="0">
                <a:latin typeface="+mn-ea"/>
              </a:rPr>
              <a:t> 전체적인 외양과 밝기에 영향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lvl="2"/>
            <a:endParaRPr lang="en-US" altLang="ko-KR" sz="2400" dirty="0">
              <a:latin typeface="+mn-ea"/>
            </a:endParaRPr>
          </a:p>
          <a:p>
            <a:pPr lvl="2"/>
            <a:r>
              <a:rPr lang="ko-KR" altLang="en-US" sz="2400" dirty="0">
                <a:latin typeface="+mn-ea"/>
              </a:rPr>
              <a:t>개별 광원을 조정하지 않고 </a:t>
            </a:r>
            <a:r>
              <a:rPr lang="ko-KR" altLang="en-US" sz="2400" dirty="0" err="1">
                <a:latin typeface="+mn-ea"/>
              </a:rPr>
              <a:t>씬의</a:t>
            </a:r>
            <a:r>
              <a:rPr lang="ko-KR" altLang="en-US" sz="2400" dirty="0">
                <a:latin typeface="+mn-ea"/>
              </a:rPr>
              <a:t> 전체적인 밝기를 높여야 하는 경우</a:t>
            </a:r>
            <a:endParaRPr lang="en-US" altLang="ko-KR" sz="2400" dirty="0">
              <a:latin typeface="+mn-ea"/>
            </a:endParaRPr>
          </a:p>
          <a:p>
            <a:pPr lvl="2"/>
            <a:endParaRPr lang="en-US" altLang="ko-KR" sz="2400" dirty="0">
              <a:latin typeface="+mn-ea"/>
            </a:endParaRPr>
          </a:p>
          <a:p>
            <a:pPr lvl="2"/>
            <a:r>
              <a:rPr lang="ko-KR" altLang="en-US" sz="2400" dirty="0" err="1">
                <a:latin typeface="+mn-ea"/>
              </a:rPr>
              <a:t>주변광</a:t>
            </a:r>
            <a:r>
              <a:rPr lang="ko-KR" altLang="en-US" sz="2400" dirty="0">
                <a:latin typeface="+mn-ea"/>
              </a:rPr>
              <a:t> 설정은 </a:t>
            </a:r>
            <a:r>
              <a:rPr lang="ko-KR" altLang="en-US" sz="2400" dirty="0" err="1">
                <a:latin typeface="+mn-ea"/>
              </a:rPr>
              <a:t>라이팅</a:t>
            </a:r>
            <a:r>
              <a:rPr lang="ko-KR" altLang="en-US" sz="2400" dirty="0">
                <a:latin typeface="+mn-ea"/>
              </a:rPr>
              <a:t> 창에서</a:t>
            </a:r>
            <a:endParaRPr lang="en-US" altLang="ko-KR" sz="24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096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라이트맵</a:t>
            </a:r>
            <a:endParaRPr lang="en-US" altLang="ko-KR" sz="24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4BEC8A-0DB3-4892-AFA5-8F144D630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27" y="2806027"/>
            <a:ext cx="3038899" cy="1895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0D6D1B-40A2-4716-9333-24AC32AE8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63" y="2129629"/>
            <a:ext cx="542048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4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52282"/>
            <a:ext cx="11788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등교 전 코로나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증상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발열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인후통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기침 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행동요령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https://www.ck.ac.kr/archives/175303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 등교 안내 사항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https://cafe.naver.com/chungkanggame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귀가조치 및 등교 후 발열증상시 스쿨 행정실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(031-639-4502)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꼭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연락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56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1548A-BF3F-4D8B-BBF7-F559C120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39607"/>
            <a:ext cx="5249326" cy="54406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45476D-B665-4C4A-B18F-505F9306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39607"/>
            <a:ext cx="546811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23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382C-2D88-4824-87AA-7D495015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19" y="2145894"/>
            <a:ext cx="9398362" cy="36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8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8EF09-1752-4EBF-B372-B0966CB6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98" y="2131344"/>
            <a:ext cx="7552804" cy="36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2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181DC-6A2D-4127-BA0F-0764AADA676E}"/>
              </a:ext>
            </a:extLst>
          </p:cNvPr>
          <p:cNvSpPr txBox="1"/>
          <p:nvPr/>
        </p:nvSpPr>
        <p:spPr>
          <a:xfrm>
            <a:off x="1000568" y="1638626"/>
            <a:ext cx="1152471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동적 게임 오브젝트</a:t>
            </a:r>
            <a:endParaRPr lang="en-US" altLang="ko-KR" sz="2400" dirty="0">
              <a:latin typeface="+mn-ea"/>
            </a:endParaRPr>
          </a:p>
          <a:p>
            <a:r>
              <a:rPr lang="ko-KR" altLang="en-US" dirty="0"/>
              <a:t>실시간 </a:t>
            </a:r>
            <a:r>
              <a:rPr lang="ko-KR" altLang="en-US" dirty="0" err="1"/>
              <a:t>직사광</a:t>
            </a:r>
            <a:r>
              <a:rPr lang="en-US" altLang="ko-KR" dirty="0"/>
              <a:t>, </a:t>
            </a:r>
            <a:r>
              <a:rPr lang="ko-KR" altLang="en-US" dirty="0"/>
              <a:t>실시간 그림자</a:t>
            </a:r>
            <a:r>
              <a:rPr lang="en-US" altLang="ko-KR" dirty="0"/>
              <a:t>, </a:t>
            </a:r>
            <a:r>
              <a:rPr lang="ko-KR" altLang="en-US" dirty="0"/>
              <a:t>그림자 </a:t>
            </a:r>
            <a:r>
              <a:rPr lang="ko-KR" altLang="en-US" dirty="0" err="1"/>
              <a:t>맵을</a:t>
            </a:r>
            <a:r>
              <a:rPr lang="ko-KR" altLang="en-US" dirty="0"/>
              <a:t> 활용한 실시간 그림자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정적 게임 오브젝트</a:t>
            </a:r>
            <a:endParaRPr lang="en-US" altLang="ko-KR" sz="2400" dirty="0">
              <a:latin typeface="+mn-ea"/>
            </a:endParaRPr>
          </a:p>
          <a:p>
            <a:r>
              <a:rPr lang="ko-KR" altLang="en-US" dirty="0"/>
              <a:t>실시간 </a:t>
            </a:r>
            <a:r>
              <a:rPr lang="ko-KR" altLang="en-US" dirty="0" err="1"/>
              <a:t>직사광</a:t>
            </a:r>
            <a:r>
              <a:rPr lang="en-US" altLang="ko-KR" dirty="0"/>
              <a:t>, </a:t>
            </a:r>
            <a:r>
              <a:rPr lang="ko-KR" altLang="en-US" dirty="0" err="1"/>
              <a:t>라이트맵을</a:t>
            </a:r>
            <a:r>
              <a:rPr lang="ko-KR" altLang="en-US" dirty="0"/>
              <a:t> 통해 미리 </a:t>
            </a:r>
            <a:r>
              <a:rPr lang="ko-KR" altLang="en-US" dirty="0" err="1"/>
              <a:t>구워진</a:t>
            </a:r>
            <a:r>
              <a:rPr lang="ko-KR" altLang="en-US" dirty="0"/>
              <a:t> </a:t>
            </a:r>
            <a:r>
              <a:rPr lang="ko-KR" altLang="en-US" dirty="0" err="1"/>
              <a:t>간접광</a:t>
            </a:r>
            <a:r>
              <a:rPr lang="en-US" altLang="ko-KR" dirty="0"/>
              <a:t>, </a:t>
            </a:r>
            <a:r>
              <a:rPr lang="ko-KR" altLang="en-US" dirty="0"/>
              <a:t>미리 </a:t>
            </a:r>
            <a:r>
              <a:rPr lang="ko-KR" altLang="en-US" dirty="0" err="1"/>
              <a:t>구워진</a:t>
            </a:r>
            <a:r>
              <a:rPr lang="ko-KR" altLang="en-US" dirty="0"/>
              <a:t> 그림자</a:t>
            </a:r>
            <a:r>
              <a:rPr lang="en-US" altLang="ko-KR" dirty="0"/>
              <a:t>, </a:t>
            </a:r>
            <a:r>
              <a:rPr lang="ko-KR" altLang="en-US" dirty="0"/>
              <a:t>그림자 </a:t>
            </a:r>
            <a:r>
              <a:rPr lang="ko-KR" altLang="en-US" dirty="0" err="1"/>
              <a:t>맵을</a:t>
            </a:r>
            <a:r>
              <a:rPr lang="ko-KR" altLang="en-US" dirty="0"/>
              <a:t> 활용한 실시간 그림자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게임오브젝트의</a:t>
            </a:r>
            <a:r>
              <a:rPr lang="ko-KR" altLang="en-US" dirty="0"/>
              <a:t> </a:t>
            </a:r>
            <a:r>
              <a:rPr lang="ko-KR" altLang="en-US" dirty="0" err="1"/>
              <a:t>인스펙터에는</a:t>
            </a:r>
            <a:r>
              <a:rPr lang="ko-KR" altLang="en-US" dirty="0"/>
              <a:t> 맨 우측상단에 </a:t>
            </a:r>
            <a:r>
              <a:rPr lang="en-US" altLang="ko-KR" dirty="0"/>
              <a:t>Static </a:t>
            </a:r>
            <a:r>
              <a:rPr lang="ko-KR" altLang="en-US" dirty="0"/>
              <a:t>체크박스</a:t>
            </a:r>
            <a:endParaRPr lang="en-US" altLang="ko-KR" dirty="0"/>
          </a:p>
          <a:p>
            <a:r>
              <a:rPr lang="ko-KR" altLang="en-US" dirty="0"/>
              <a:t>해당 오브젝트가 움직이지 않을 것이라고 알려주기 위해 사용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체크 후에도 에디터에서 오브젝트 변형 가능함</a:t>
            </a:r>
            <a:endParaRPr lang="en-US" altLang="ko-KR" dirty="0"/>
          </a:p>
          <a:p>
            <a:r>
              <a:rPr lang="ko-KR" altLang="en-US" dirty="0"/>
              <a:t>게임 도중에는 변형 불가</a:t>
            </a:r>
            <a:r>
              <a:rPr lang="en-US" altLang="ko-KR" dirty="0"/>
              <a:t>(</a:t>
            </a:r>
            <a:r>
              <a:rPr lang="ko-KR" altLang="en-US" dirty="0"/>
              <a:t>스크립트로는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912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7E1790-B192-459B-A81B-9592BD8A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2" y="1113905"/>
            <a:ext cx="4734586" cy="2514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720A6A-ACAE-4977-82D7-7EFA55C29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76" y="1113905"/>
            <a:ext cx="4999535" cy="54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8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Sky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Box</a:t>
            </a:r>
            <a:endParaRPr lang="en-US" altLang="ko-KR" sz="2400" dirty="0">
              <a:latin typeface="+mn-ea"/>
            </a:endParaRP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221E2-1569-4DED-B55A-4227D8D0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4" y="1749274"/>
            <a:ext cx="5959888" cy="3772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5B6E65-7676-4BF4-B956-43758161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62" y="2743395"/>
            <a:ext cx="6614563" cy="37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1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Curve The World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n-ea"/>
            </a:endParaRPr>
          </a:p>
          <a:p>
            <a:pPr lvl="2"/>
            <a:r>
              <a:rPr lang="en-US" altLang="ko-KR" sz="2400" dirty="0">
                <a:latin typeface="+mn-ea"/>
              </a:rPr>
              <a:t>Shader</a:t>
            </a:r>
            <a:r>
              <a:rPr lang="ko-KR" altLang="en-US" sz="2400" dirty="0">
                <a:latin typeface="+mn-ea"/>
              </a:rPr>
              <a:t>를 이용 하여 </a:t>
            </a:r>
            <a:r>
              <a:rPr lang="en-US" altLang="ko-KR" sz="2400" dirty="0">
                <a:latin typeface="+mn-ea"/>
              </a:rPr>
              <a:t>Curved World</a:t>
            </a:r>
            <a:r>
              <a:rPr lang="ko-KR" altLang="en-US" sz="2400" dirty="0">
                <a:latin typeface="+mn-ea"/>
              </a:rPr>
              <a:t>를 구현</a:t>
            </a:r>
            <a:r>
              <a:rPr lang="en-US" altLang="ko-KR" sz="2400" dirty="0">
                <a:latin typeface="+mn-ea"/>
              </a:rPr>
              <a:t> 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386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201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51A366-C4AB-4CAC-9677-185B13C2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24" y="1214452"/>
            <a:ext cx="5468113" cy="47155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313DC-4CD4-416E-AABC-E968CDFB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65" y="1214452"/>
            <a:ext cx="5163271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90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DCC51-3C61-489A-8047-9B52E571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46238"/>
            <a:ext cx="5382376" cy="3924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1D5CE-BFF0-4DE5-91F0-2CABC0E9E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198" y="1246238"/>
            <a:ext cx="502990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DD423-3F97-4D53-BB9B-68DE1DE2AD96}"/>
              </a:ext>
            </a:extLst>
          </p:cNvPr>
          <p:cNvSpPr txBox="1"/>
          <p:nvPr/>
        </p:nvSpPr>
        <p:spPr>
          <a:xfrm>
            <a:off x="403412" y="1413063"/>
            <a:ext cx="117885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3200" b="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관련 행동수칙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https://www.ck.ac.kr/archives/169396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3200" i="0" u="none" strike="noStrike" dirty="0">
                <a:effectLst/>
                <a:latin typeface="+mn-ea"/>
              </a:rPr>
              <a:t>2022</a:t>
            </a:r>
            <a:r>
              <a:rPr lang="ko-KR" altLang="en-US" sz="3200" i="0" u="none" strike="noStrike" dirty="0">
                <a:effectLst/>
                <a:latin typeface="+mn-ea"/>
              </a:rPr>
              <a:t>학년도 </a:t>
            </a:r>
            <a:r>
              <a:rPr lang="en-US" altLang="ko-KR" sz="3200" i="0" u="none" strike="noStrike" dirty="0">
                <a:effectLst/>
                <a:latin typeface="+mn-ea"/>
              </a:rPr>
              <a:t>1</a:t>
            </a:r>
            <a:r>
              <a:rPr lang="ko-KR" altLang="en-US" sz="3200" i="0" u="none" strike="noStrike" dirty="0">
                <a:effectLst/>
                <a:latin typeface="+mn-ea"/>
              </a:rPr>
              <a:t>학기 코로나</a:t>
            </a:r>
            <a:r>
              <a:rPr lang="en-US" altLang="ko-KR" sz="3200" i="0" u="none" strike="noStrike" dirty="0">
                <a:effectLst/>
                <a:latin typeface="+mn-ea"/>
              </a:rPr>
              <a:t>19 </a:t>
            </a:r>
            <a:r>
              <a:rPr lang="ko-KR" altLang="en-US" sz="3200" i="0" u="none" strike="noStrike" dirty="0">
                <a:effectLst/>
                <a:latin typeface="+mn-ea"/>
              </a:rPr>
              <a:t>감염예방 관리 계획 및 대학 자체 감염예방 관리 지침 </a:t>
            </a:r>
            <a:r>
              <a:rPr lang="en-US" altLang="ko-KR" sz="3200" i="0" u="none" strike="noStrike" dirty="0">
                <a:effectLst/>
                <a:latin typeface="+mn-ea"/>
              </a:rPr>
              <a:t>4</a:t>
            </a:r>
            <a:r>
              <a:rPr lang="ko-KR" altLang="en-US" sz="3200" i="0" u="none" strike="noStrike" dirty="0">
                <a:effectLst/>
                <a:latin typeface="+mn-ea"/>
              </a:rPr>
              <a:t>판 안내</a:t>
            </a:r>
            <a:endParaRPr lang="en-US" altLang="ko-KR" sz="3200" i="0" u="none" strike="noStrike" dirty="0">
              <a:effectLst/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800" b="1" dirty="0">
              <a:ea typeface="나눔고딕" panose="020D0604000000000000" pitchFamily="50" charset="-127"/>
            </a:endParaRPr>
          </a:p>
          <a:p>
            <a:pPr lvl="1"/>
            <a:r>
              <a:rPr lang="en-US" altLang="ko-KR" sz="2400" dirty="0">
                <a:ea typeface="나눔고딕" panose="020D0604000000000000" pitchFamily="50" charset="-127"/>
                <a:hlinkClick r:id="rId4"/>
              </a:rPr>
              <a:t>https://www.ck.ac.kr/archives/181956</a:t>
            </a:r>
            <a:endParaRPr lang="en-US" altLang="ko-KR" sz="2400" dirty="0">
              <a:ea typeface="나눔고딕" panose="020D0604000000000000" pitchFamily="50" charset="-127"/>
            </a:endParaRPr>
          </a:p>
          <a:p>
            <a:pPr lvl="1"/>
            <a:endParaRPr lang="en-US" altLang="ko-KR" sz="2400" dirty="0"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n-ea"/>
              </a:rPr>
              <a:t>등교</a:t>
            </a:r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출근</a:t>
            </a:r>
            <a:r>
              <a:rPr lang="en-US" altLang="ko-KR" sz="3200" dirty="0">
                <a:latin typeface="+mn-ea"/>
              </a:rPr>
              <a:t>) </a:t>
            </a:r>
            <a:r>
              <a:rPr lang="ko-KR" altLang="en-US" sz="3200" dirty="0">
                <a:latin typeface="+mn-ea"/>
              </a:rPr>
              <a:t>중지 기준 및 행동요령 변경 안내</a:t>
            </a:r>
            <a:r>
              <a:rPr lang="en-US" altLang="ko-KR" sz="2400" dirty="0"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ea typeface="나눔고딕" panose="020D0604000000000000" pitchFamily="50" charset="-127"/>
                <a:hlinkClick r:id="rId5"/>
              </a:rPr>
              <a:t>https://www.ck.ac.kr/archives/182863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3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A25C61-798C-417F-8C4A-89767187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1224562"/>
            <a:ext cx="586821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4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BF42E7-C3C3-48C6-8CB8-DC2F098FA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300416"/>
            <a:ext cx="4887007" cy="3772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0DDF0C-CD70-447C-8459-2A1B6C223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2057209"/>
            <a:ext cx="2514951" cy="13717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36B5D7-B79B-4826-A6CA-493251D6E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155" y="2052996"/>
            <a:ext cx="2467319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4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01168-0BD6-49CB-BABE-B2B0E11F2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38" y="1505827"/>
            <a:ext cx="4267796" cy="2562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65248C-66CA-417D-8438-A90C1DCF0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038" y="4406262"/>
            <a:ext cx="4305901" cy="9621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0FE790-E57A-474F-B91D-6779F3E86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449" y="2702515"/>
            <a:ext cx="402963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9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CB0F5-633B-4085-BC2A-97605DBE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2" y="1685681"/>
            <a:ext cx="5811061" cy="3486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5FA82-2E47-4710-88BF-91FDFC10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350" y="1685681"/>
            <a:ext cx="386769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8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929FA-4C10-438E-8DA2-11C447E0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9" y="2183187"/>
            <a:ext cx="11855662" cy="31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15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0EF37-E8B4-4576-8BF5-34FFED0391E0}"/>
              </a:ext>
            </a:extLst>
          </p:cNvPr>
          <p:cNvSpPr txBox="1"/>
          <p:nvPr/>
        </p:nvSpPr>
        <p:spPr>
          <a:xfrm>
            <a:off x="381346" y="1142866"/>
            <a:ext cx="118106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블렌드</a:t>
            </a:r>
            <a:r>
              <a:rPr lang="ko-KR" altLang="en-US" sz="2400" b="1" dirty="0"/>
              <a:t> 트리</a:t>
            </a:r>
            <a:br>
              <a:rPr lang="en-US" altLang="ko-KR" sz="2400" b="1" dirty="0"/>
            </a:br>
            <a:endParaRPr lang="en-US" altLang="ko-KR" sz="2400" b="1" dirty="0"/>
          </a:p>
          <a:p>
            <a:pPr lvl="1"/>
            <a:r>
              <a:rPr lang="ko-KR" altLang="en-US" sz="2000" dirty="0">
                <a:latin typeface="+mn-ea"/>
              </a:rPr>
              <a:t>여러 개의 애니메이션을 </a:t>
            </a:r>
            <a:r>
              <a:rPr lang="ko-KR" altLang="en-US" sz="2000" dirty="0" err="1">
                <a:latin typeface="+mn-ea"/>
              </a:rPr>
              <a:t>블렌드하고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각 애니메이션의 일부가 각각 다른 비중으로 합쳐져 매끄럽게 </a:t>
            </a:r>
            <a:r>
              <a:rPr lang="ko-KR" altLang="en-US" sz="2000" dirty="0" err="1">
                <a:latin typeface="+mn-ea"/>
              </a:rPr>
              <a:t>블렌딩되도록</a:t>
            </a:r>
            <a:r>
              <a:rPr lang="ko-KR" altLang="en-US" sz="2000" dirty="0">
                <a:latin typeface="+mn-ea"/>
              </a:rPr>
              <a:t> 하기 위해 사용</a:t>
            </a:r>
            <a:endParaRPr lang="en-US" altLang="ko-KR" sz="2000" dirty="0">
              <a:latin typeface="+mn-ea"/>
            </a:endParaRPr>
          </a:p>
          <a:p>
            <a:pPr lvl="1"/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각각의 모션이 최종 효과에 어느 정도 영향을 주도록 할 것인지는 </a:t>
            </a:r>
            <a:r>
              <a:rPr lang="ko-KR" altLang="en-US" sz="2000" dirty="0" err="1">
                <a:latin typeface="+mn-ea"/>
              </a:rPr>
              <a:t>블렌딩</a:t>
            </a:r>
            <a:r>
              <a:rPr lang="ko-KR" altLang="en-US" sz="2000" dirty="0">
                <a:latin typeface="+mn-ea"/>
              </a:rPr>
              <a:t> 파라미터 를 사용하여 제어</a:t>
            </a:r>
            <a:endParaRPr lang="en-US" altLang="ko-KR" sz="2000" dirty="0">
              <a:latin typeface="+mn-ea"/>
            </a:endParaRPr>
          </a:p>
          <a:p>
            <a:pPr lvl="1"/>
            <a:br>
              <a:rPr lang="en-US" altLang="ko-KR" sz="2000" dirty="0">
                <a:latin typeface="+mn-ea"/>
              </a:rPr>
            </a:br>
            <a:r>
              <a:rPr lang="ko-KR" altLang="en-US" sz="2000" dirty="0" err="1">
                <a:latin typeface="+mn-ea"/>
              </a:rPr>
              <a:t>블렌드</a:t>
            </a:r>
            <a:r>
              <a:rPr lang="ko-KR" altLang="en-US" sz="2000" dirty="0">
                <a:latin typeface="+mn-ea"/>
              </a:rPr>
              <a:t> 트리는 애니메이션 상태 </a:t>
            </a:r>
            <a:r>
              <a:rPr lang="ko-KR" altLang="en-US" sz="2000" dirty="0" err="1">
                <a:latin typeface="+mn-ea"/>
              </a:rPr>
              <a:t>머신의</a:t>
            </a:r>
            <a:r>
              <a:rPr lang="ko-KR" altLang="en-US" sz="2000" dirty="0">
                <a:latin typeface="+mn-ea"/>
              </a:rPr>
              <a:t> 특별한 </a:t>
            </a:r>
            <a:r>
              <a:rPr lang="ko-KR" altLang="en-US" sz="2000" dirty="0" err="1">
                <a:latin typeface="+mn-ea"/>
              </a:rPr>
              <a:t>스테이트</a:t>
            </a:r>
            <a:r>
              <a:rPr lang="ko-KR" altLang="en-US" sz="2000" dirty="0">
                <a:latin typeface="+mn-ea"/>
              </a:rPr>
              <a:t> 타입</a:t>
            </a:r>
          </a:p>
        </p:txBody>
      </p:sp>
    </p:spTree>
    <p:extLst>
      <p:ext uri="{BB962C8B-B14F-4D97-AF65-F5344CB8AC3E}">
        <p14:creationId xmlns:p14="http://schemas.microsoft.com/office/powerpoint/2010/main" val="1155130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A7CBF-1468-4901-B4CB-CF0719E9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64681"/>
            <a:ext cx="9739982" cy="53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8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CA089-B3C6-4D2D-AD54-AD16E83BA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94" y="1188928"/>
            <a:ext cx="11196154" cy="514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57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B6E38-DE10-497F-91B0-8985A57DDF4C}"/>
              </a:ext>
            </a:extLst>
          </p:cNvPr>
          <p:cNvSpPr txBox="1"/>
          <p:nvPr/>
        </p:nvSpPr>
        <p:spPr>
          <a:xfrm>
            <a:off x="381346" y="1120833"/>
            <a:ext cx="6103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1D </a:t>
            </a:r>
            <a:r>
              <a:rPr lang="ko-KR" altLang="en-US" sz="2400" b="1" dirty="0" err="1">
                <a:latin typeface="+mn-ea"/>
              </a:rPr>
              <a:t>블렌딩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43878B-6F3F-4F5F-B893-DBB10882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7" y="1930883"/>
            <a:ext cx="2848373" cy="36581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6C1FCE-149F-4E80-9E22-DC5B6261D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396" y="1940311"/>
            <a:ext cx="5458587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2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B6E38-DE10-497F-91B0-8985A57DDF4C}"/>
              </a:ext>
            </a:extLst>
          </p:cNvPr>
          <p:cNvSpPr txBox="1"/>
          <p:nvPr/>
        </p:nvSpPr>
        <p:spPr>
          <a:xfrm>
            <a:off x="381346" y="1120833"/>
            <a:ext cx="11582972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2D </a:t>
            </a:r>
            <a:r>
              <a:rPr lang="ko-KR" altLang="en-US" sz="2400" b="1" dirty="0" err="1">
                <a:latin typeface="+mn-ea"/>
              </a:rPr>
              <a:t>블렌딩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2D Simple Directional</a:t>
            </a:r>
            <a:br>
              <a:rPr lang="en-US" altLang="ko-KR" sz="2000" dirty="0">
                <a:latin typeface="+mn-ea"/>
              </a:rPr>
            </a:br>
            <a:r>
              <a:rPr lang="ko-KR" altLang="en-US" dirty="0">
                <a:latin typeface="+mn-ea"/>
              </a:rPr>
              <a:t>모션이 “앞으로 걷기”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뒤로 걷기”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왼쪽으로 걷기”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오른쪽으로 걷기”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또는 “위로 겨냥”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아래로 겨냥”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왼쪽으로 겨냥”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오른쪽으로 겨냥” 같은 다른 방향을 가리킬 때 가장 유용</a:t>
            </a:r>
            <a:r>
              <a:rPr lang="en-US" altLang="ko-KR" dirty="0">
                <a:latin typeface="+mn-ea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2D Freeform Directional</a:t>
            </a:r>
            <a:br>
              <a:rPr lang="en-US" altLang="ko-KR" sz="2000" dirty="0">
                <a:latin typeface="+mn-ea"/>
              </a:rPr>
            </a:br>
            <a:r>
              <a:rPr lang="ko-KR" altLang="en-US" dirty="0">
                <a:latin typeface="+mn-ea"/>
              </a:rPr>
              <a:t>이 </a:t>
            </a:r>
            <a:r>
              <a:rPr lang="ko-KR" altLang="en-US" dirty="0" err="1">
                <a:latin typeface="+mn-ea"/>
              </a:rPr>
              <a:t>블렌드</a:t>
            </a:r>
            <a:r>
              <a:rPr lang="ko-KR" altLang="en-US" dirty="0">
                <a:latin typeface="+mn-ea"/>
              </a:rPr>
              <a:t> 타입도 모션이 다른 방향을 표시할 때 사용되지만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앞으로 걷기”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앞으로 </a:t>
            </a:r>
            <a:r>
              <a:rPr lang="ko-KR" altLang="en-US" dirty="0" err="1">
                <a:latin typeface="+mn-ea"/>
              </a:rPr>
              <a:t>뛰기”와</a:t>
            </a:r>
            <a:r>
              <a:rPr lang="ko-KR" altLang="en-US" dirty="0">
                <a:latin typeface="+mn-ea"/>
              </a:rPr>
              <a:t> 같이 같은 방향에 여러 모션을 가질 수 있음</a:t>
            </a:r>
            <a:r>
              <a:rPr lang="en-US" altLang="ko-KR" dirty="0">
                <a:latin typeface="+mn-ea"/>
              </a:rPr>
              <a:t>. 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프리폼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디렉셔널</a:t>
            </a:r>
            <a:r>
              <a:rPr lang="ko-KR" altLang="en-US" dirty="0">
                <a:latin typeface="+mn-ea"/>
              </a:rPr>
              <a:t> 타입에서 모션 설정은 “대기 </a:t>
            </a:r>
            <a:r>
              <a:rPr lang="ko-KR" altLang="en-US" dirty="0" err="1">
                <a:latin typeface="+mn-ea"/>
              </a:rPr>
              <a:t>상태”와</a:t>
            </a:r>
            <a:r>
              <a:rPr lang="ko-KR" altLang="en-US" dirty="0">
                <a:latin typeface="+mn-ea"/>
              </a:rPr>
              <a:t> 같은 포지션 </a:t>
            </a:r>
            <a:r>
              <a:rPr lang="en-US" altLang="ko-KR" dirty="0">
                <a:latin typeface="+mn-ea"/>
              </a:rPr>
              <a:t>(0, 0)</a:t>
            </a:r>
            <a:r>
              <a:rPr lang="ko-KR" altLang="en-US" dirty="0">
                <a:latin typeface="+mn-ea"/>
              </a:rPr>
              <a:t>에 싱글 모션을 항상 포함</a:t>
            </a:r>
            <a:endParaRPr lang="en-US" altLang="ko-KR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2D Freeform Cartesian</a:t>
            </a:r>
            <a:br>
              <a:rPr lang="en-US" altLang="ko-KR" sz="2000" dirty="0">
                <a:latin typeface="+mn-ea"/>
              </a:rPr>
            </a:br>
            <a:r>
              <a:rPr lang="ko-KR" altLang="en-US" dirty="0">
                <a:latin typeface="+mn-ea"/>
              </a:rPr>
              <a:t>모션이 다른 방향을 가리키지 않을 때 가장 유용</a:t>
            </a:r>
            <a:r>
              <a:rPr lang="en-US" altLang="ko-KR" dirty="0">
                <a:latin typeface="+mn-ea"/>
              </a:rPr>
              <a:t>. 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프리폼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카르테지안에서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X </a:t>
            </a:r>
            <a:r>
              <a:rPr lang="ko-KR" altLang="en-US" dirty="0">
                <a:latin typeface="+mn-ea"/>
              </a:rPr>
              <a:t>파라미터와 </a:t>
            </a:r>
            <a:r>
              <a:rPr lang="en-US" altLang="ko-KR" dirty="0">
                <a:latin typeface="+mn-ea"/>
              </a:rPr>
              <a:t>Y </a:t>
            </a:r>
            <a:r>
              <a:rPr lang="ko-KR" altLang="en-US" dirty="0">
                <a:latin typeface="+mn-ea"/>
              </a:rPr>
              <a:t>파라미터는 각속도와 리니어 속도와 같이 다른 컨셉을 가리킬 수 있음</a:t>
            </a:r>
            <a:r>
              <a:rPr lang="en-US" altLang="ko-KR" dirty="0">
                <a:latin typeface="+mn-ea"/>
              </a:rPr>
              <a:t>.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앞으로 걷고 돌지 않기”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앞으로 뛰고 돌지 않기”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앞으로 걷고 오른쪽으로 돌기”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앞으로 뛰고 오른쪽으로 돌기” 등과 같은 모션</a:t>
            </a:r>
            <a:r>
              <a:rPr lang="en-US" altLang="ko-KR" dirty="0">
                <a:latin typeface="+mn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Direct</a:t>
            </a:r>
            <a:br>
              <a:rPr lang="en-US" altLang="ko-KR" sz="2000" dirty="0">
                <a:latin typeface="+mn-ea"/>
              </a:rPr>
            </a:br>
            <a:r>
              <a:rPr lang="ko-KR" altLang="en-US" dirty="0" err="1">
                <a:latin typeface="+mn-ea"/>
              </a:rPr>
              <a:t>블렌드</a:t>
            </a:r>
            <a:r>
              <a:rPr lang="ko-KR" altLang="en-US" dirty="0">
                <a:latin typeface="+mn-ea"/>
              </a:rPr>
              <a:t> 트리의 타입은 각 노드의 가중치를 직접 컨트롤</a:t>
            </a:r>
            <a:r>
              <a:rPr lang="en-US" altLang="ko-KR" dirty="0">
                <a:latin typeface="+mn-ea"/>
              </a:rPr>
              <a:t>.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얼굴 표정이나 </a:t>
            </a:r>
            <a:r>
              <a:rPr lang="ko-KR" altLang="en-US" dirty="0" err="1">
                <a:latin typeface="+mn-ea"/>
              </a:rPr>
              <a:t>랜덤한</a:t>
            </a:r>
            <a:r>
              <a:rPr lang="ko-KR" altLang="en-US" dirty="0">
                <a:latin typeface="+mn-ea"/>
              </a:rPr>
              <a:t> 대기 상태의 </a:t>
            </a:r>
            <a:r>
              <a:rPr lang="ko-KR" altLang="en-US" dirty="0" err="1">
                <a:latin typeface="+mn-ea"/>
              </a:rPr>
              <a:t>블렌딩에</a:t>
            </a:r>
            <a:r>
              <a:rPr lang="ko-KR" altLang="en-US" dirty="0">
                <a:latin typeface="+mn-ea"/>
              </a:rPr>
              <a:t> 유용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835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7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1D1E6-3F4F-4951-B603-5E13BA7C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43" y="1168777"/>
            <a:ext cx="2648320" cy="5182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C990C-9EB7-4220-B9E8-1305486F0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879" y="1953327"/>
            <a:ext cx="585869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35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B6E38-DE10-497F-91B0-8985A57DDF4C}"/>
              </a:ext>
            </a:extLst>
          </p:cNvPr>
          <p:cNvSpPr txBox="1"/>
          <p:nvPr/>
        </p:nvSpPr>
        <p:spPr>
          <a:xfrm>
            <a:off x="381346" y="1120833"/>
            <a:ext cx="115829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다이렉트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블렌딩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3EF34B-4836-46FD-A603-8E54E9DE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98" y="1920116"/>
            <a:ext cx="968827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82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B6E38-DE10-497F-91B0-8985A57DDF4C}"/>
              </a:ext>
            </a:extLst>
          </p:cNvPr>
          <p:cNvSpPr txBox="1"/>
          <p:nvPr/>
        </p:nvSpPr>
        <p:spPr>
          <a:xfrm>
            <a:off x="381346" y="1120833"/>
            <a:ext cx="1158297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다이렉트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블렌딩</a:t>
            </a:r>
            <a:br>
              <a:rPr lang="en-US" altLang="ko-KR" sz="2400" b="1" dirty="0">
                <a:latin typeface="+mn-ea"/>
              </a:rPr>
            </a:br>
            <a:r>
              <a:rPr lang="ko-KR" altLang="en-US" dirty="0">
                <a:latin typeface="+mn-ea"/>
              </a:rPr>
              <a:t>자식 </a:t>
            </a:r>
            <a:r>
              <a:rPr lang="en-US" altLang="ko-KR" dirty="0" err="1">
                <a:latin typeface="+mn-ea"/>
              </a:rPr>
              <a:t>BlendTree</a:t>
            </a:r>
            <a:r>
              <a:rPr lang="ko-KR" altLang="en-US" dirty="0">
                <a:latin typeface="+mn-ea"/>
              </a:rPr>
              <a:t>의 가중치에 대해 </a:t>
            </a:r>
            <a:r>
              <a:rPr lang="ko-KR" altLang="en-US" dirty="0" err="1">
                <a:latin typeface="+mn-ea"/>
              </a:rPr>
              <a:t>애니메이터</a:t>
            </a:r>
            <a:r>
              <a:rPr lang="ko-KR" altLang="en-US" dirty="0">
                <a:latin typeface="+mn-ea"/>
              </a:rPr>
              <a:t> 파라미터를 직접적으로 매핑할 수 있게 함</a:t>
            </a:r>
            <a:r>
              <a:rPr lang="en-US" altLang="ko-KR" dirty="0">
                <a:latin typeface="+mn-ea"/>
              </a:rPr>
              <a:t>.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이것은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하나 또는 두 개의 파라미터를 사용하여 간접적으로 </a:t>
            </a:r>
            <a:r>
              <a:rPr lang="ko-KR" altLang="en-US" dirty="0" err="1">
                <a:latin typeface="+mn-ea"/>
              </a:rPr>
              <a:t>블렌드시키는</a:t>
            </a:r>
            <a:r>
              <a:rPr lang="ko-KR" altLang="en-US" dirty="0">
                <a:latin typeface="+mn-ea"/>
              </a:rPr>
              <a:t> 것보다 </a:t>
            </a:r>
            <a:r>
              <a:rPr lang="ko-KR" altLang="en-US" dirty="0" err="1">
                <a:latin typeface="+mn-ea"/>
              </a:rPr>
              <a:t>블렌드되고</a:t>
            </a:r>
            <a:r>
              <a:rPr lang="ko-KR" altLang="en-US" dirty="0">
                <a:latin typeface="+mn-ea"/>
              </a:rPr>
              <a:t> 있는 다양한 애니메이션에 대한 완전한 제어를 원할 때 유용하게 사용할 수 있음</a:t>
            </a:r>
            <a:r>
              <a:rPr lang="en-US" altLang="ko-KR" dirty="0">
                <a:latin typeface="+mn-ea"/>
              </a:rPr>
              <a:t>(1D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2D </a:t>
            </a:r>
            <a:r>
              <a:rPr lang="ko-KR" altLang="en-US" dirty="0" err="1">
                <a:latin typeface="+mn-ea"/>
              </a:rPr>
              <a:t>블렌드</a:t>
            </a:r>
            <a:r>
              <a:rPr lang="ko-KR" altLang="en-US" dirty="0">
                <a:latin typeface="+mn-ea"/>
              </a:rPr>
              <a:t> 트리의 경우</a:t>
            </a:r>
            <a:r>
              <a:rPr lang="en-US" altLang="ko-KR" dirty="0">
                <a:latin typeface="+mn-ea"/>
              </a:rPr>
              <a:t>).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다이렉트 </a:t>
            </a:r>
            <a:r>
              <a:rPr lang="ko-KR" altLang="en-US" dirty="0" err="1">
                <a:latin typeface="+mn-ea"/>
              </a:rPr>
              <a:t>블렌드</a:t>
            </a:r>
            <a:r>
              <a:rPr lang="ko-KR" altLang="en-US" dirty="0">
                <a:latin typeface="+mn-ea"/>
              </a:rPr>
              <a:t> 트리를 설정할 때 </a:t>
            </a:r>
            <a:r>
              <a:rPr lang="ko-KR" altLang="en-US" dirty="0" err="1">
                <a:latin typeface="+mn-ea"/>
              </a:rPr>
              <a:t>인스펙터를</a:t>
            </a:r>
            <a:r>
              <a:rPr lang="ko-KR" altLang="en-US" dirty="0">
                <a:latin typeface="+mn-ea"/>
              </a:rPr>
              <a:t> 통해 모션 리스트에 모션을 더할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모션은 이후 트리에서의 </a:t>
            </a:r>
            <a:r>
              <a:rPr lang="ko-KR" altLang="en-US" dirty="0" err="1">
                <a:latin typeface="+mn-ea"/>
              </a:rPr>
              <a:t>블렌드</a:t>
            </a:r>
            <a:r>
              <a:rPr lang="ko-KR" altLang="en-US" dirty="0">
                <a:latin typeface="+mn-ea"/>
              </a:rPr>
              <a:t> 가중치를 직접적으로 제어하기 위해 부합하는 파라미터에 할당되어야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여기에서 </a:t>
            </a:r>
            <a:r>
              <a:rPr lang="ko-KR" altLang="en-US" dirty="0" err="1">
                <a:latin typeface="+mn-ea"/>
              </a:rPr>
              <a:t>애니메이터</a:t>
            </a:r>
            <a:r>
              <a:rPr lang="ko-KR" altLang="en-US" dirty="0">
                <a:latin typeface="+mn-ea"/>
              </a:rPr>
              <a:t> 파라미터를 만드는 방법에 대해 더 자세히 알아볼 수 있습니다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크로스페이딩이나</a:t>
            </a:r>
            <a:r>
              <a:rPr lang="ko-KR" altLang="en-US" dirty="0">
                <a:latin typeface="+mn-ea"/>
              </a:rPr>
              <a:t> 다양한 </a:t>
            </a:r>
            <a:r>
              <a:rPr lang="en-US" altLang="ko-KR" dirty="0">
                <a:latin typeface="+mn-ea"/>
              </a:rPr>
              <a:t>2D </a:t>
            </a:r>
            <a:r>
              <a:rPr lang="ko-KR" altLang="en-US" dirty="0" err="1">
                <a:latin typeface="+mn-ea"/>
              </a:rPr>
              <a:t>블렌딩</a:t>
            </a:r>
            <a:r>
              <a:rPr lang="ko-KR" altLang="en-US" dirty="0">
                <a:latin typeface="+mn-ea"/>
              </a:rPr>
              <a:t> 알고리즘을 건너뜀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프리폼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디렉셔널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프리폼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카테시안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기타</a:t>
            </a:r>
            <a:r>
              <a:rPr lang="en-US" altLang="ko-KR" dirty="0">
                <a:latin typeface="+mn-ea"/>
              </a:rPr>
              <a:t>).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사용자가 </a:t>
            </a:r>
            <a:r>
              <a:rPr lang="ko-KR" altLang="en-US" dirty="0" err="1">
                <a:latin typeface="+mn-ea"/>
              </a:rPr>
              <a:t>블렌드된</a:t>
            </a:r>
            <a:r>
              <a:rPr lang="ko-KR" altLang="en-US" dirty="0">
                <a:latin typeface="+mn-ea"/>
              </a:rPr>
              <a:t> 혼합 애니메이션에 대해 어떤 </a:t>
            </a:r>
            <a:r>
              <a:rPr lang="ko-KR" altLang="en-US" dirty="0" err="1">
                <a:latin typeface="+mn-ea"/>
              </a:rPr>
              <a:t>코드든지</a:t>
            </a:r>
            <a:r>
              <a:rPr lang="ko-KR" altLang="en-US" dirty="0">
                <a:latin typeface="+mn-ea"/>
              </a:rPr>
              <a:t> 조절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블렌드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셰이프</a:t>
            </a:r>
            <a:r>
              <a:rPr lang="ko-KR" altLang="en-US" dirty="0">
                <a:latin typeface="+mn-ea"/>
              </a:rPr>
              <a:t> 애니메이션을 섞어 얼굴 표정을 만들거나 추가 애니메이션을 서로 </a:t>
            </a:r>
            <a:r>
              <a:rPr lang="ko-KR" altLang="en-US" dirty="0" err="1">
                <a:latin typeface="+mn-ea"/>
              </a:rPr>
              <a:t>블렌딩할</a:t>
            </a:r>
            <a:r>
              <a:rPr lang="ko-KR" altLang="en-US" dirty="0">
                <a:latin typeface="+mn-ea"/>
              </a:rPr>
              <a:t> 때 특히 유용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BBB30C-472B-43D6-9A95-294360788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63" y="4353807"/>
            <a:ext cx="8154538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5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60D8F5-EAC0-4335-9BB0-96FC949B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844804"/>
            <a:ext cx="3467584" cy="2181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A4DEF9-3EAC-46E4-B709-52930971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4360440"/>
            <a:ext cx="3238952" cy="1314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5CD04B-613E-4D26-90A9-0C42088C3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746" y="1805762"/>
            <a:ext cx="5334744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94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B24F00-A5F5-473B-8A4D-684B5ACE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890" y="2257261"/>
            <a:ext cx="5868219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36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D83CB-F6B4-48B6-AC29-934C1739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653" y="1948887"/>
            <a:ext cx="5858693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49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5967B-4502-4E1E-B165-2CA259D3913E}"/>
              </a:ext>
            </a:extLst>
          </p:cNvPr>
          <p:cNvSpPr txBox="1"/>
          <p:nvPr/>
        </p:nvSpPr>
        <p:spPr>
          <a:xfrm>
            <a:off x="241300" y="1164900"/>
            <a:ext cx="6103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아바타 마스크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108149-7059-4DD7-8AFD-F8547C06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810" y="1823585"/>
            <a:ext cx="3178977" cy="46474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468237-4912-4338-B200-56A25837B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846" y="1164900"/>
            <a:ext cx="3264354" cy="53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02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5967B-4502-4E1E-B165-2CA259D3913E}"/>
              </a:ext>
            </a:extLst>
          </p:cNvPr>
          <p:cNvSpPr txBox="1"/>
          <p:nvPr/>
        </p:nvSpPr>
        <p:spPr>
          <a:xfrm>
            <a:off x="241300" y="1164900"/>
            <a:ext cx="6103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역운동학</a:t>
            </a:r>
            <a:r>
              <a:rPr lang="en-US" altLang="ko-KR" sz="2000" b="1" dirty="0"/>
              <a:t>(IK)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55257D-AD01-4265-8026-6C966813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90" y="2198160"/>
            <a:ext cx="5582730" cy="3552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03FF9-2E2E-4AD6-A616-F49EA792616E}"/>
              </a:ext>
            </a:extLst>
          </p:cNvPr>
          <p:cNvSpPr txBox="1"/>
          <p:nvPr/>
        </p:nvSpPr>
        <p:spPr>
          <a:xfrm>
            <a:off x="241300" y="1727385"/>
            <a:ext cx="610334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대부분의 애니메이션은 </a:t>
            </a:r>
            <a:r>
              <a:rPr lang="ko-KR" altLang="en-US" dirty="0" err="1"/>
              <a:t>스켈레톤의</a:t>
            </a:r>
            <a:r>
              <a:rPr lang="ko-KR" altLang="en-US" dirty="0"/>
              <a:t> 조인트 각도를 미리 정해진 값으로 회전하여 </a:t>
            </a:r>
            <a:r>
              <a:rPr lang="ko-KR" altLang="en-US" dirty="0" err="1"/>
              <a:t>만듬</a:t>
            </a:r>
            <a:r>
              <a:rPr lang="en-US" altLang="ko-KR" dirty="0"/>
              <a:t>. </a:t>
            </a:r>
            <a:r>
              <a:rPr lang="ko-KR" altLang="en-US" dirty="0"/>
              <a:t>자식 조인트의 포지션은 부모의 회전에 따라 변하므로 조인트 체인의 끝 점은 체인에 포함된 각 조인트의 각도와 상대 위치에 따라 결정</a:t>
            </a:r>
            <a:r>
              <a:rPr lang="en-US" altLang="ko-KR" dirty="0"/>
              <a:t>. </a:t>
            </a:r>
            <a:r>
              <a:rPr lang="ko-KR" altLang="en-US" dirty="0"/>
              <a:t>이런 스켈레톤 포즈 메서드를 순운동학</a:t>
            </a:r>
            <a:r>
              <a:rPr lang="en-US" altLang="ko-KR" dirty="0"/>
              <a:t>(FK).</a:t>
            </a:r>
          </a:p>
          <a:p>
            <a:r>
              <a:rPr lang="ko-KR" altLang="en-US" dirty="0"/>
              <a:t>하지만 조인트 포즈 작업을 반대 시각에서 바라보는 것이 유용한 경우도 많음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공간에서 선택된 포지션에 따라서는 역으로 작업하여 적합한 조인트 방향을 찾아 해당 포지션에 조인트 끝점이 오도록 하는 방법이 유용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 방법은 사용자가 선택한 포인트의 오브젝트를 캐릭터가 건드리게 하거나</a:t>
            </a:r>
            <a:r>
              <a:rPr lang="en-US" altLang="ko-KR" dirty="0"/>
              <a:t>, </a:t>
            </a:r>
            <a:r>
              <a:rPr lang="ko-KR" altLang="en-US" dirty="0"/>
              <a:t>울퉁불퉁한 표면 위에 캐릭터의 두 발이 자연스럽게 </a:t>
            </a:r>
            <a:r>
              <a:rPr lang="ko-KR" altLang="en-US" dirty="0" err="1"/>
              <a:t>밀착해있도록</a:t>
            </a:r>
            <a:r>
              <a:rPr lang="ko-KR" altLang="en-US" dirty="0"/>
              <a:t> 하려는 경우에 유용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 접근법을 역운동학</a:t>
            </a:r>
            <a:r>
              <a:rPr lang="en-US" altLang="ko-KR" dirty="0"/>
              <a:t>(IK)</a:t>
            </a:r>
            <a:r>
              <a:rPr lang="ko-KR" altLang="en-US" dirty="0"/>
              <a:t>이라고 하며</a:t>
            </a:r>
            <a:r>
              <a:rPr lang="en-US" altLang="ko-KR" dirty="0"/>
              <a:t>, </a:t>
            </a:r>
            <a:r>
              <a:rPr lang="ko-KR" altLang="en-US" dirty="0"/>
              <a:t>올바르게 설정된 아바타가 있는 </a:t>
            </a:r>
            <a:r>
              <a:rPr lang="ko-KR" altLang="en-US" dirty="0" err="1"/>
              <a:t>휴머노이드</a:t>
            </a:r>
            <a:r>
              <a:rPr lang="ko-KR" altLang="en-US" dirty="0"/>
              <a:t> 캐릭터의 </a:t>
            </a:r>
            <a:r>
              <a:rPr lang="ko-KR" altLang="en-US" dirty="0" err="1"/>
              <a:t>메카님에서</a:t>
            </a:r>
            <a:r>
              <a:rPr lang="ko-KR" altLang="en-US" dirty="0"/>
              <a:t> 지원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251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F9CA5D-79D2-4CF5-92F3-D7B475A6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664" y="1211646"/>
            <a:ext cx="6077798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40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AB9D7-23A4-448C-BA3D-1769C370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5" y="1533260"/>
            <a:ext cx="540142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8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dirty="0"/>
              <a:t>온라인 수업 저작권 유의 사항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9A7C79-E5D6-455A-82BF-5E31B323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091FC7-A4E2-4934-98BE-1DE63E87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16" y="1076972"/>
            <a:ext cx="6114367" cy="5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8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F44284-3CDD-4D0A-98A4-8B9089B6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40" y="2225701"/>
            <a:ext cx="8643519" cy="35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0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1BE35-28CE-4842-B559-AECBA9AA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40437"/>
            <a:ext cx="5963482" cy="23720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AD409-54D4-4783-867B-2048B8C2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8" y="3669784"/>
            <a:ext cx="6068272" cy="2886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AD677E-9314-445D-9B57-24998889C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65" y="1240437"/>
            <a:ext cx="5801535" cy="581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69BFA9-EAB4-4416-8BB1-225001080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413" y="1821543"/>
            <a:ext cx="5820587" cy="17528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4BB02-7E56-4CCA-8581-C06881EA3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518" y="3882571"/>
            <a:ext cx="5963482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6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329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66E74-8469-40C2-85A3-48C27E283B9A}"/>
              </a:ext>
            </a:extLst>
          </p:cNvPr>
          <p:cNvSpPr txBox="1"/>
          <p:nvPr/>
        </p:nvSpPr>
        <p:spPr>
          <a:xfrm>
            <a:off x="381345" y="1109816"/>
            <a:ext cx="1167110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시네머신</a:t>
            </a:r>
            <a:br>
              <a:rPr lang="en-US" altLang="ko-KR" sz="2400" b="1" dirty="0"/>
            </a:br>
            <a:r>
              <a:rPr lang="en-US" altLang="ko-KR" b="0" i="0" dirty="0" err="1"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com.unity.cinemachine</a:t>
            </a:r>
            <a:endParaRPr lang="en-US" altLang="ko-KR" b="0" i="0" dirty="0">
              <a:effectLst/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시네머신은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Unity </a:t>
            </a:r>
            <a:r>
              <a:rPr lang="ko-KR" altLang="en-US" dirty="0">
                <a:latin typeface="+mn-ea"/>
              </a:rPr>
              <a:t>카메라 작동을 위한 모듈 제품군으로 타겟 추적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블렌딩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샷 간 전환의 복잡한 수학 및 논리 문제를 해결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개발 중에 발생하는 시간이 많이 걸리는 수동 조작과 스크립트 수정 횟수를 크게 줄이도록 설계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씬에서</a:t>
            </a:r>
            <a:r>
              <a:rPr lang="ko-KR" altLang="en-US" dirty="0">
                <a:latin typeface="+mn-ea"/>
              </a:rPr>
              <a:t>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차량 속도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터레인</a:t>
            </a:r>
            <a:r>
              <a:rPr lang="ko-KR" altLang="en-US" dirty="0">
                <a:latin typeface="+mn-ea"/>
              </a:rPr>
              <a:t> 또는 기타 게임 오브젝트를 변경하는 등의 조정을 수행하면 </a:t>
            </a:r>
            <a:r>
              <a:rPr lang="ko-KR" altLang="en-US" dirty="0" err="1">
                <a:latin typeface="+mn-ea"/>
              </a:rPr>
              <a:t>시네머신은</a:t>
            </a:r>
            <a:r>
              <a:rPr lang="ko-KR" altLang="en-US" dirty="0">
                <a:latin typeface="+mn-ea"/>
              </a:rPr>
              <a:t> 해당 동작을 동적으로 조정</a:t>
            </a:r>
            <a:r>
              <a:rPr lang="en-US" altLang="ko-KR" dirty="0">
                <a:latin typeface="+mn-ea"/>
              </a:rPr>
              <a:t>. 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캐릭터가 오른쪽이 아니라 왼쪽으로 돈다는 이유로 카메라 스크립트를 다시 작성할 필요가 없음</a:t>
            </a:r>
            <a:r>
              <a:rPr lang="en-US" altLang="ko-KR" dirty="0">
                <a:latin typeface="+mn-ea"/>
              </a:rPr>
              <a:t>.)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시네머신은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FPS, 3</a:t>
            </a:r>
            <a:r>
              <a:rPr lang="ko-KR" altLang="en-US" dirty="0">
                <a:latin typeface="+mn-ea"/>
              </a:rPr>
              <a:t>인칭</a:t>
            </a:r>
            <a:r>
              <a:rPr lang="en-US" altLang="ko-KR" dirty="0">
                <a:latin typeface="+mn-ea"/>
              </a:rPr>
              <a:t>, 2D, </a:t>
            </a:r>
            <a:r>
              <a:rPr lang="ko-KR" altLang="en-US" dirty="0" err="1">
                <a:latin typeface="+mn-ea"/>
              </a:rPr>
              <a:t>횡스크롤</a:t>
            </a:r>
            <a:r>
              <a:rPr lang="ko-KR" altLang="en-US" dirty="0">
                <a:latin typeface="+mn-ea"/>
              </a:rPr>
              <a:t> 게임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톱다운</a:t>
            </a:r>
            <a:r>
              <a:rPr lang="ko-KR" altLang="en-US" dirty="0">
                <a:latin typeface="+mn-ea"/>
              </a:rPr>
              <a:t> 뷰</a:t>
            </a:r>
            <a:r>
              <a:rPr lang="en-US" altLang="ko-KR" dirty="0">
                <a:latin typeface="+mn-ea"/>
              </a:rPr>
              <a:t>, RTS</a:t>
            </a:r>
            <a:r>
              <a:rPr lang="ko-KR" altLang="en-US" dirty="0">
                <a:latin typeface="+mn-ea"/>
              </a:rPr>
              <a:t>를 포함한 모든 장르에서 실시간으로 동작하고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씬에서</a:t>
            </a:r>
            <a:r>
              <a:rPr lang="ko-KR" altLang="en-US" dirty="0">
                <a:latin typeface="+mn-ea"/>
              </a:rPr>
              <a:t> 필요한 만큼의 샷을 지원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이러한 </a:t>
            </a:r>
            <a:r>
              <a:rPr lang="ko-KR" altLang="en-US" dirty="0" err="1">
                <a:latin typeface="+mn-ea"/>
              </a:rPr>
              <a:t>모듈식</a:t>
            </a:r>
            <a:r>
              <a:rPr lang="ko-KR" altLang="en-US" dirty="0">
                <a:latin typeface="+mn-ea"/>
              </a:rPr>
              <a:t> 시스템을 이용하여 정교한 동작을 구성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시네머신은</a:t>
            </a:r>
            <a:r>
              <a:rPr lang="ko-KR" altLang="en-US" dirty="0">
                <a:latin typeface="+mn-ea"/>
              </a:rPr>
              <a:t> 다른 </a:t>
            </a:r>
            <a:r>
              <a:rPr lang="en-US" altLang="ko-KR" dirty="0">
                <a:latin typeface="+mn-ea"/>
              </a:rPr>
              <a:t>Unity </a:t>
            </a:r>
            <a:r>
              <a:rPr lang="ko-KR" altLang="en-US" dirty="0">
                <a:latin typeface="+mn-ea"/>
              </a:rPr>
              <a:t>툴과 잘 연동됨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타임라인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애니메이션 및 포스트 프로세싱 </a:t>
            </a:r>
            <a:r>
              <a:rPr lang="ko-KR" altLang="en-US" dirty="0" err="1">
                <a:latin typeface="+mn-ea"/>
              </a:rPr>
              <a:t>에셋에</a:t>
            </a:r>
            <a:r>
              <a:rPr lang="ko-KR" altLang="en-US" dirty="0">
                <a:latin typeface="+mn-ea"/>
              </a:rPr>
              <a:t> 대한 강력한 </a:t>
            </a:r>
            <a:r>
              <a:rPr lang="ko-KR" altLang="en-US" dirty="0" err="1">
                <a:latin typeface="+mn-ea"/>
              </a:rPr>
              <a:t>보완재</a:t>
            </a:r>
            <a:r>
              <a:rPr lang="ko-KR" altLang="en-US" dirty="0">
                <a:latin typeface="+mn-ea"/>
              </a:rPr>
              <a:t> 역할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고유한 확장을 생성하거나 커스텀 카메라 스크립트와 통합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5806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243DF4-7892-4D87-BB82-AE52DE01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355" y="1587080"/>
            <a:ext cx="7448163" cy="458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96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66E74-8469-40C2-85A3-48C27E283B9A}"/>
              </a:ext>
            </a:extLst>
          </p:cNvPr>
          <p:cNvSpPr txBox="1"/>
          <p:nvPr/>
        </p:nvSpPr>
        <p:spPr>
          <a:xfrm>
            <a:off x="381345" y="1109816"/>
            <a:ext cx="1167110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시네머신</a:t>
            </a:r>
            <a:r>
              <a:rPr lang="ko-KR" altLang="en-US" sz="2400" b="1" dirty="0"/>
              <a:t> 브레인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브레인 카메라</a:t>
            </a:r>
            <a:r>
              <a:rPr lang="en-US" altLang="ko-KR" sz="2400" b="1" dirty="0"/>
              <a:t>)</a:t>
            </a:r>
            <a:br>
              <a:rPr lang="en-US" altLang="ko-KR" sz="2400" b="1" dirty="0"/>
            </a:br>
            <a:r>
              <a:rPr lang="ko-KR" altLang="en-US" sz="2000" dirty="0">
                <a:latin typeface="+mn-ea"/>
              </a:rPr>
              <a:t>게임 월드를 촬영하는 </a:t>
            </a:r>
            <a:r>
              <a:rPr lang="en-US" altLang="ko-KR" sz="2000" dirty="0">
                <a:latin typeface="+mn-ea"/>
              </a:rPr>
              <a:t>‘</a:t>
            </a:r>
            <a:r>
              <a:rPr lang="ko-KR" altLang="en-US" sz="2000" dirty="0">
                <a:latin typeface="+mn-ea"/>
              </a:rPr>
              <a:t>진짜</a:t>
            </a:r>
            <a:r>
              <a:rPr lang="en-US" altLang="ko-KR" sz="2000" dirty="0">
                <a:latin typeface="+mn-ea"/>
              </a:rPr>
              <a:t>＇</a:t>
            </a:r>
            <a:r>
              <a:rPr lang="ko-KR" altLang="en-US" sz="2000" dirty="0">
                <a:latin typeface="+mn-ea"/>
              </a:rPr>
              <a:t>카메라이며 </a:t>
            </a:r>
            <a:r>
              <a:rPr lang="ko-KR" altLang="en-US" sz="2000" dirty="0" err="1">
                <a:latin typeface="+mn-ea"/>
              </a:rPr>
              <a:t>씬에</a:t>
            </a:r>
            <a:r>
              <a:rPr lang="ko-KR" altLang="en-US" sz="2000" dirty="0">
                <a:latin typeface="+mn-ea"/>
              </a:rPr>
              <a:t> 하나만 존재</a:t>
            </a:r>
            <a:br>
              <a:rPr lang="en-US" altLang="ko-KR" sz="2400" b="1" dirty="0"/>
            </a:br>
            <a:endParaRPr lang="en-US" altLang="ko-KR" sz="2400" b="1" dirty="0"/>
          </a:p>
          <a:p>
            <a:pPr lvl="1"/>
            <a:r>
              <a:rPr lang="en-US" altLang="ko-KR" sz="2400" dirty="0"/>
              <a:t>Unity </a:t>
            </a:r>
            <a:r>
              <a:rPr lang="ko-KR" altLang="en-US" sz="2400" dirty="0"/>
              <a:t>카메라의 컴포넌트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 err="1">
                <a:latin typeface="+mn-ea"/>
              </a:rPr>
              <a:t>씬에</a:t>
            </a:r>
            <a:r>
              <a:rPr lang="ko-KR" altLang="en-US" sz="2400" dirty="0">
                <a:latin typeface="+mn-ea"/>
              </a:rPr>
              <a:t> 있는 액티브 가상 카메라를 모두 모니터링</a:t>
            </a:r>
            <a:endParaRPr lang="en-US" altLang="ko-KR" sz="2400" dirty="0">
              <a:latin typeface="+mn-ea"/>
            </a:endParaRP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r>
              <a:rPr lang="ko-KR" altLang="en-US" sz="2400" dirty="0">
                <a:latin typeface="+mn-ea"/>
              </a:rPr>
              <a:t>원하는 가상 카메라의 게임 오브젝트를 활성화 또는 비활성화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 err="1">
                <a:latin typeface="+mn-ea"/>
              </a:rPr>
              <a:t>시네머신</a:t>
            </a:r>
            <a:r>
              <a:rPr lang="ko-KR" altLang="en-US" sz="2400" dirty="0">
                <a:latin typeface="+mn-ea"/>
              </a:rPr>
              <a:t> 브레인이 라이브 가상 카메라와 같거나 더 높은 우선 순위를 지닌 가장 최근에 활성화된 가상 카메라를 선택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한번에 하나의 가상 카메라만 현재 활성화된 카메라로 사용 가능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r>
              <a:rPr lang="ko-KR" altLang="en-US" sz="2400" dirty="0">
                <a:latin typeface="+mn-ea"/>
              </a:rPr>
              <a:t>이전 가상 카메라와 새 가상 카메라 간의 컷이나 </a:t>
            </a:r>
            <a:r>
              <a:rPr lang="ko-KR" altLang="en-US" sz="2400" dirty="0" err="1">
                <a:latin typeface="+mn-ea"/>
              </a:rPr>
              <a:t>블렌딩을</a:t>
            </a:r>
            <a:r>
              <a:rPr lang="ko-KR" altLang="en-US" sz="2400" dirty="0">
                <a:latin typeface="+mn-ea"/>
              </a:rPr>
              <a:t> 수행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 err="1">
                <a:latin typeface="+mn-ea"/>
              </a:rPr>
              <a:t>블렌딩하는</a:t>
            </a:r>
            <a:r>
              <a:rPr lang="ko-KR" altLang="en-US" sz="2400" dirty="0">
                <a:latin typeface="+mn-ea"/>
              </a:rPr>
              <a:t> 동안에는 두 가상 카메라가 모두 라이브 상태</a:t>
            </a:r>
            <a:r>
              <a:rPr lang="en-US" altLang="ko-KR" sz="2400" dirty="0">
                <a:latin typeface="+mn-ea"/>
              </a:rPr>
              <a:t>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57999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66E74-8469-40C2-85A3-48C27E283B9A}"/>
              </a:ext>
            </a:extLst>
          </p:cNvPr>
          <p:cNvSpPr txBox="1"/>
          <p:nvPr/>
        </p:nvSpPr>
        <p:spPr>
          <a:xfrm>
            <a:off x="381345" y="1120833"/>
            <a:ext cx="1167110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가상 카메라</a:t>
            </a:r>
            <a:endParaRPr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lvl="1"/>
            <a:r>
              <a:rPr lang="ko-KR" altLang="en-US" sz="2400" dirty="0"/>
              <a:t>가상 카메라는 </a:t>
            </a:r>
            <a:r>
              <a:rPr lang="en-US" altLang="ko-KR" sz="2400" dirty="0"/>
              <a:t>Unity </a:t>
            </a:r>
            <a:r>
              <a:rPr lang="ko-KR" altLang="en-US" sz="2400" dirty="0"/>
              <a:t>카메라</a:t>
            </a:r>
            <a:r>
              <a:rPr lang="en-US" altLang="ko-KR" sz="2400" dirty="0"/>
              <a:t>(</a:t>
            </a:r>
            <a:r>
              <a:rPr lang="ko-KR" altLang="en-US" sz="2400" dirty="0"/>
              <a:t>브레인 카메라</a:t>
            </a:r>
            <a:r>
              <a:rPr lang="en-US" altLang="ko-KR" sz="2400" dirty="0"/>
              <a:t>)</a:t>
            </a:r>
            <a:r>
              <a:rPr lang="ko-KR" altLang="en-US" sz="2400" dirty="0"/>
              <a:t>를 이동 및 회전하고 해당 설정을 제어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/>
              <a:t>가상 카메라는 </a:t>
            </a:r>
            <a:r>
              <a:rPr lang="en-US" altLang="ko-KR" sz="2400" dirty="0"/>
              <a:t>Unity </a:t>
            </a:r>
            <a:r>
              <a:rPr lang="ko-KR" altLang="en-US" sz="2400" dirty="0"/>
              <a:t>카메라와 별개의 게임 오브젝트이며</a:t>
            </a:r>
            <a:r>
              <a:rPr lang="en-US" altLang="ko-KR" sz="2400" dirty="0"/>
              <a:t>, </a:t>
            </a:r>
            <a:r>
              <a:rPr lang="ko-KR" altLang="en-US" sz="2400" dirty="0"/>
              <a:t>독립적으로 동작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/>
              <a:t>가상 카메라로 수행할 수 있는 주요 작업</a:t>
            </a:r>
            <a:endParaRPr lang="en-US" altLang="ko-KR" sz="2400" dirty="0"/>
          </a:p>
          <a:p>
            <a:pPr lvl="1"/>
            <a:endParaRPr lang="en-US" altLang="ko-KR" sz="800" dirty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sz="2000" dirty="0" err="1"/>
              <a:t>씬에</a:t>
            </a:r>
            <a:r>
              <a:rPr lang="ko-KR" altLang="en-US" sz="2000" dirty="0"/>
              <a:t> </a:t>
            </a:r>
            <a:r>
              <a:rPr lang="en-US" altLang="ko-KR" sz="2000" dirty="0"/>
              <a:t>Unity </a:t>
            </a:r>
            <a:r>
              <a:rPr lang="ko-KR" altLang="en-US" sz="2000" dirty="0"/>
              <a:t>카메라를 배치</a:t>
            </a:r>
            <a:r>
              <a:rPr lang="en-US" altLang="ko-KR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ko-KR" sz="800" dirty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sz="2000" dirty="0"/>
              <a:t>무언가를 향해 </a:t>
            </a:r>
            <a:r>
              <a:rPr lang="en-US" altLang="ko-KR" sz="2000" dirty="0"/>
              <a:t>Unity </a:t>
            </a:r>
            <a:r>
              <a:rPr lang="ko-KR" altLang="en-US" sz="2000" dirty="0"/>
              <a:t>카메라를 조준</a:t>
            </a:r>
            <a:r>
              <a:rPr lang="en-US" altLang="ko-KR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ko-KR" sz="8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ko-KR" sz="2000" dirty="0"/>
              <a:t>Unity </a:t>
            </a:r>
            <a:r>
              <a:rPr lang="ko-KR" altLang="en-US" sz="2000" dirty="0"/>
              <a:t>카메라에 절차적 노이즈를 추가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ko-KR" altLang="en-US" sz="2000" dirty="0"/>
              <a:t>노이즈는 </a:t>
            </a:r>
            <a:r>
              <a:rPr lang="ko-KR" altLang="en-US" sz="2000" dirty="0" err="1"/>
              <a:t>핸드헬드</a:t>
            </a:r>
            <a:r>
              <a:rPr lang="ko-KR" altLang="en-US" sz="2000" dirty="0"/>
              <a:t> 효과 또는 차량 흔들림 등을 시뮬레이션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782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B91E07-FDCF-4AF3-A2A6-8B9BD310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880" y="1307609"/>
            <a:ext cx="6454239" cy="52143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6C325D-AED1-48A1-8F2D-C284DF2EC58D}"/>
              </a:ext>
            </a:extLst>
          </p:cNvPr>
          <p:cNvSpPr/>
          <p:nvPr/>
        </p:nvSpPr>
        <p:spPr>
          <a:xfrm>
            <a:off x="3888954" y="2335574"/>
            <a:ext cx="1266940" cy="638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</a:t>
            </a:r>
            <a:r>
              <a:rPr lang="ko-KR" altLang="en-US" dirty="0"/>
              <a:t>활성화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E15C72-020C-42B5-A639-0D37B751E222}"/>
              </a:ext>
            </a:extLst>
          </p:cNvPr>
          <p:cNvSpPr/>
          <p:nvPr/>
        </p:nvSpPr>
        <p:spPr>
          <a:xfrm>
            <a:off x="3150824" y="4109289"/>
            <a:ext cx="1266940" cy="638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 </a:t>
            </a:r>
            <a:r>
              <a:rPr lang="ko-KR" altLang="en-US" dirty="0"/>
              <a:t>활성화</a:t>
            </a:r>
          </a:p>
        </p:txBody>
      </p:sp>
    </p:spTree>
    <p:extLst>
      <p:ext uri="{BB962C8B-B14F-4D97-AF65-F5344CB8AC3E}">
        <p14:creationId xmlns:p14="http://schemas.microsoft.com/office/powerpoint/2010/main" val="3069195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66E74-8469-40C2-85A3-48C27E283B9A}"/>
              </a:ext>
            </a:extLst>
          </p:cNvPr>
          <p:cNvSpPr txBox="1"/>
          <p:nvPr/>
        </p:nvSpPr>
        <p:spPr>
          <a:xfrm>
            <a:off x="381345" y="1120833"/>
            <a:ext cx="1167110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이동 및 조준</a:t>
            </a:r>
            <a:endParaRPr lang="en-US" altLang="ko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타겟</a:t>
            </a:r>
            <a:endParaRPr lang="en-US" altLang="ko-KR" sz="2400" b="1" dirty="0"/>
          </a:p>
          <a:p>
            <a:pPr lvl="2"/>
            <a:r>
              <a:rPr lang="en-US" altLang="ko-KR" sz="2000" b="1" i="0" dirty="0">
                <a:effectLst/>
                <a:latin typeface="+mn-ea"/>
              </a:rPr>
              <a:t>Follow</a:t>
            </a:r>
            <a:r>
              <a:rPr lang="ko-KR" altLang="en-US" sz="2000" b="0" i="0" dirty="0">
                <a:effectLst/>
                <a:latin typeface="+mn-ea"/>
              </a:rPr>
              <a:t> </a:t>
            </a:r>
            <a:r>
              <a:rPr lang="en-US" altLang="ko-KR" sz="2000" b="0" i="0" dirty="0">
                <a:effectLst/>
                <a:latin typeface="+mn-ea"/>
              </a:rPr>
              <a:t>-</a:t>
            </a:r>
            <a:r>
              <a:rPr lang="ko-KR" altLang="en-US" sz="2000" b="0" i="0" dirty="0">
                <a:effectLst/>
                <a:latin typeface="+mn-ea"/>
              </a:rPr>
              <a:t> 가상 카메라가 함께 따라 이동할 게임 오브젝트를 지정합니다</a:t>
            </a:r>
            <a:r>
              <a:rPr lang="en-US" altLang="ko-KR" sz="2000" b="0" i="0" dirty="0">
                <a:effectLst/>
                <a:latin typeface="+mn-ea"/>
              </a:rPr>
              <a:t>.</a:t>
            </a:r>
          </a:p>
          <a:p>
            <a:pPr lvl="2"/>
            <a:r>
              <a:rPr lang="en-US" altLang="ko-KR" sz="2000" b="1" i="0" dirty="0">
                <a:effectLst/>
                <a:latin typeface="+mn-ea"/>
              </a:rPr>
              <a:t>Look At</a:t>
            </a:r>
            <a:r>
              <a:rPr lang="ko-KR" altLang="en-US" sz="2000" b="0" i="0" dirty="0">
                <a:effectLst/>
                <a:latin typeface="+mn-ea"/>
              </a:rPr>
              <a:t> </a:t>
            </a:r>
            <a:r>
              <a:rPr lang="en-US" altLang="ko-KR" sz="2000" b="0" i="0" dirty="0">
                <a:effectLst/>
                <a:latin typeface="+mn-ea"/>
              </a:rPr>
              <a:t>- </a:t>
            </a:r>
            <a:r>
              <a:rPr lang="ko-KR" altLang="en-US" sz="2000" b="0" i="0" dirty="0">
                <a:effectLst/>
                <a:latin typeface="+mn-ea"/>
              </a:rPr>
              <a:t>게임 오브젝트가 조준할 게임 오브젝트를 지정합니다</a:t>
            </a:r>
            <a:r>
              <a:rPr lang="en-US" altLang="ko-KR" sz="2000" b="0" i="0" dirty="0">
                <a:effectLst/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Body </a:t>
            </a:r>
            <a:r>
              <a:rPr lang="ko-KR" altLang="en-US" sz="2400" b="1" dirty="0"/>
              <a:t>프로퍼티</a:t>
            </a:r>
            <a:br>
              <a:rPr lang="en-US" altLang="ko-KR" sz="2400" b="1" dirty="0"/>
            </a:br>
            <a:r>
              <a:rPr lang="ko-KR" altLang="en-US" sz="2000" b="0" i="0" dirty="0" err="1">
                <a:effectLst/>
                <a:latin typeface="Roboto" panose="02000000000000000000" pitchFamily="2" charset="0"/>
              </a:rPr>
              <a:t>씬에서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 움직이는 방식을 지정</a:t>
            </a:r>
            <a:r>
              <a:rPr lang="en-US" altLang="ko-KR" sz="2000" b="0" i="0" dirty="0">
                <a:effectLst/>
                <a:latin typeface="Roboto" panose="02000000000000000000" pitchFamily="2" charset="0"/>
              </a:rPr>
              <a:t>(</a:t>
            </a:r>
            <a:r>
              <a:rPr lang="ko-KR" altLang="en-US" sz="2000" b="0" i="0" dirty="0">
                <a:effectLst/>
                <a:latin typeface="Roboto" panose="02000000000000000000" pitchFamily="2" charset="0"/>
              </a:rPr>
              <a:t>카메라가 </a:t>
            </a:r>
            <a:r>
              <a:rPr lang="en-US" altLang="ko-KR" sz="2000" dirty="0">
                <a:latin typeface="Roboto" panose="02000000000000000000" pitchFamily="2" charset="0"/>
              </a:rPr>
              <a:t>Follow</a:t>
            </a:r>
            <a:r>
              <a:rPr lang="ko-KR" altLang="en-US" sz="2000" dirty="0">
                <a:latin typeface="Roboto" panose="02000000000000000000" pitchFamily="2" charset="0"/>
              </a:rPr>
              <a:t>에 할당된 추적대상을 어떻게 따라다닐지 결정</a:t>
            </a:r>
            <a:r>
              <a:rPr lang="en-US" altLang="ko-KR" sz="2000" dirty="0">
                <a:latin typeface="Roboto" panose="02000000000000000000" pitchFamily="2" charset="0"/>
              </a:rPr>
              <a:t>)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Aim </a:t>
            </a:r>
            <a:r>
              <a:rPr lang="ko-KR" altLang="en-US" sz="2400" b="1" dirty="0"/>
              <a:t>프로퍼티</a:t>
            </a:r>
            <a:br>
              <a:rPr lang="en-US" altLang="ko-KR" sz="2400" b="1" dirty="0"/>
            </a:br>
            <a:r>
              <a:rPr lang="ko-KR" altLang="en-US" sz="2000" dirty="0"/>
              <a:t>회전 방식을 지정</a:t>
            </a:r>
            <a:r>
              <a:rPr lang="en-US" altLang="ko-KR" sz="2000" dirty="0"/>
              <a:t>(</a:t>
            </a:r>
            <a:r>
              <a:rPr lang="ko-KR" altLang="en-US" sz="2000" dirty="0"/>
              <a:t>카메라가 조준하는 지점을 설정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Noise </a:t>
            </a:r>
            <a:r>
              <a:rPr lang="ko-KR" altLang="en-US" sz="2400" b="1" dirty="0"/>
              <a:t>프로퍼티</a:t>
            </a:r>
            <a:br>
              <a:rPr lang="en-US" altLang="ko-KR" sz="2400" b="1" dirty="0"/>
            </a:br>
            <a:r>
              <a:rPr lang="ko-KR" altLang="en-US" sz="2000" dirty="0"/>
              <a:t>가상 카메라의 움직임에 노이즈를 추가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49474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12F2F6-138A-458A-BFCE-E6A0B4D6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5" y="1505553"/>
            <a:ext cx="9016043" cy="49153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66E74-8469-40C2-85A3-48C27E283B9A}"/>
              </a:ext>
            </a:extLst>
          </p:cNvPr>
          <p:cNvSpPr txBox="1"/>
          <p:nvPr/>
        </p:nvSpPr>
        <p:spPr>
          <a:xfrm>
            <a:off x="381345" y="1120833"/>
            <a:ext cx="116711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Body </a:t>
            </a:r>
            <a:r>
              <a:rPr lang="ko-KR" altLang="en-US" sz="2400" b="1" dirty="0"/>
              <a:t>프로퍼티</a:t>
            </a:r>
            <a:br>
              <a:rPr lang="en-US" altLang="ko-KR" sz="2400" b="1" dirty="0"/>
            </a:b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154690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3B056C-44C1-4398-9843-3D476DE94E04}"/>
              </a:ext>
            </a:extLst>
          </p:cNvPr>
          <p:cNvSpPr txBox="1"/>
          <p:nvPr/>
        </p:nvSpPr>
        <p:spPr>
          <a:xfrm>
            <a:off x="3739959" y="3401877"/>
            <a:ext cx="806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캐릭터와 애니메이션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3667E-CDFE-44F8-9F32-D0D35EC7E78B}"/>
              </a:ext>
            </a:extLst>
          </p:cNvPr>
          <p:cNvSpPr txBox="1"/>
          <p:nvPr/>
        </p:nvSpPr>
        <p:spPr>
          <a:xfrm>
            <a:off x="3739959" y="2305132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</a:t>
            </a:r>
            <a:r>
              <a:rPr lang="ko-KR" altLang="en-US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라이트맵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231696-325C-4264-BF4F-FC04CBAAC9B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13503" y="192167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CBB4CE-DBE6-4C9F-A1A7-2138DD99AF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13503" y="2984943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B83ECC-B62C-4756-9878-1EB55CA838D0}"/>
              </a:ext>
            </a:extLst>
          </p:cNvPr>
          <p:cNvCxnSpPr>
            <a:cxnSpLocks/>
          </p:cNvCxnSpPr>
          <p:nvPr/>
        </p:nvCxnSpPr>
        <p:spPr>
          <a:xfrm>
            <a:off x="3613503" y="4048210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4A6D70-921D-443E-8515-AC1A759D27E0}"/>
              </a:ext>
            </a:extLst>
          </p:cNvPr>
          <p:cNvSpPr txBox="1"/>
          <p:nvPr/>
        </p:nvSpPr>
        <p:spPr>
          <a:xfrm>
            <a:off x="3739959" y="4411413"/>
            <a:ext cx="673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2CF2FF-84F1-494F-8675-F4D31B85E57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261303" y="2244838"/>
            <a:ext cx="0" cy="416939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72AE07-431C-4A1E-8352-8C31FFD83075}"/>
              </a:ext>
            </a:extLst>
          </p:cNvPr>
          <p:cNvSpPr/>
          <p:nvPr/>
        </p:nvSpPr>
        <p:spPr>
          <a:xfrm>
            <a:off x="2909103" y="159850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CC75B-BCBF-407E-8B99-EA1696338540}"/>
              </a:ext>
            </a:extLst>
          </p:cNvPr>
          <p:cNvSpPr/>
          <p:nvPr/>
        </p:nvSpPr>
        <p:spPr>
          <a:xfrm>
            <a:off x="2909103" y="2661777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668C34-E3AD-4296-8049-FC52DDD8ACA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3261303" y="3308108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83D69-AF83-460D-B4FB-43A186D4551E}"/>
              </a:ext>
            </a:extLst>
          </p:cNvPr>
          <p:cNvSpPr/>
          <p:nvPr/>
        </p:nvSpPr>
        <p:spPr>
          <a:xfrm>
            <a:off x="2909103" y="3725043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63B2C-57E7-4366-8971-CCF4062A91A2}"/>
              </a:ext>
            </a:extLst>
          </p:cNvPr>
          <p:cNvSpPr/>
          <p:nvPr/>
        </p:nvSpPr>
        <p:spPr>
          <a:xfrm>
            <a:off x="2909103" y="4788310"/>
            <a:ext cx="704400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FDE2A6-74E0-4016-8213-000A0FCFE687}"/>
              </a:ext>
            </a:extLst>
          </p:cNvPr>
          <p:cNvCxnSpPr>
            <a:cxnSpLocks/>
          </p:cNvCxnSpPr>
          <p:nvPr/>
        </p:nvCxnSpPr>
        <p:spPr>
          <a:xfrm>
            <a:off x="3261303" y="4371374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E4E104-D64C-47EF-B174-0C01E621F6B8}"/>
              </a:ext>
            </a:extLst>
          </p:cNvPr>
          <p:cNvCxnSpPr>
            <a:cxnSpLocks/>
          </p:cNvCxnSpPr>
          <p:nvPr/>
        </p:nvCxnSpPr>
        <p:spPr>
          <a:xfrm>
            <a:off x="3516521" y="5111475"/>
            <a:ext cx="6597464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9DC084-B371-4C6A-8F6E-DBA492D1EF27}"/>
              </a:ext>
            </a:extLst>
          </p:cNvPr>
          <p:cNvSpPr txBox="1"/>
          <p:nvPr/>
        </p:nvSpPr>
        <p:spPr>
          <a:xfrm>
            <a:off x="3739959" y="1248531"/>
            <a:ext cx="702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66E74-8469-40C2-85A3-48C27E283B9A}"/>
              </a:ext>
            </a:extLst>
          </p:cNvPr>
          <p:cNvSpPr txBox="1"/>
          <p:nvPr/>
        </p:nvSpPr>
        <p:spPr>
          <a:xfrm>
            <a:off x="381345" y="1120833"/>
            <a:ext cx="116711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Aim </a:t>
            </a:r>
            <a:r>
              <a:rPr lang="ko-KR" altLang="en-US" sz="2400" b="1" dirty="0"/>
              <a:t>프로퍼티</a:t>
            </a:r>
            <a:br>
              <a:rPr lang="en-US" altLang="ko-KR" sz="2400" b="1" dirty="0"/>
            </a:b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EE48BD-2D8C-457F-9929-F3773DA7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5" y="1505553"/>
            <a:ext cx="5278151" cy="49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03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66E74-8469-40C2-85A3-48C27E283B9A}"/>
              </a:ext>
            </a:extLst>
          </p:cNvPr>
          <p:cNvSpPr txBox="1"/>
          <p:nvPr/>
        </p:nvSpPr>
        <p:spPr>
          <a:xfrm>
            <a:off x="381345" y="1120833"/>
            <a:ext cx="116711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Noise </a:t>
            </a:r>
            <a:r>
              <a:rPr lang="ko-KR" altLang="en-US" sz="2400" b="1" dirty="0"/>
              <a:t>프로퍼티</a:t>
            </a:r>
            <a:br>
              <a:rPr lang="en-US" altLang="ko-KR" sz="2400" b="1" dirty="0"/>
            </a:b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4390C-4F04-4C8D-9F9E-A4B21653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11" y="1752308"/>
            <a:ext cx="3439005" cy="704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465D18-0151-4AFE-B491-31427603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11" y="2940792"/>
            <a:ext cx="10138351" cy="21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24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278579-50B5-4E59-8E6A-B69C69B7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5" y="1035267"/>
            <a:ext cx="5757625" cy="54493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A802C-E86B-4C37-A54E-F27C2535AE79}"/>
              </a:ext>
            </a:extLst>
          </p:cNvPr>
          <p:cNvSpPr/>
          <p:nvPr/>
        </p:nvSpPr>
        <p:spPr>
          <a:xfrm>
            <a:off x="241300" y="6356733"/>
            <a:ext cx="2149360" cy="127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1C34B2-45CC-474C-A137-E91C50880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207" y="1047626"/>
            <a:ext cx="5925377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01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A802C-E86B-4C37-A54E-F27C2535AE79}"/>
              </a:ext>
            </a:extLst>
          </p:cNvPr>
          <p:cNvSpPr/>
          <p:nvPr/>
        </p:nvSpPr>
        <p:spPr>
          <a:xfrm>
            <a:off x="241300" y="6356733"/>
            <a:ext cx="2149360" cy="127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5BB029-67ED-4E83-B310-B7FF892B2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44" y="1248540"/>
            <a:ext cx="6093030" cy="50227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74AF78-2B97-491F-B881-FBF59D967046}"/>
              </a:ext>
            </a:extLst>
          </p:cNvPr>
          <p:cNvSpPr txBox="1"/>
          <p:nvPr/>
        </p:nvSpPr>
        <p:spPr>
          <a:xfrm>
            <a:off x="381346" y="1352187"/>
            <a:ext cx="553471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DeadZone</a:t>
            </a:r>
            <a:endParaRPr lang="en-US" altLang="ko-KR" dirty="0"/>
          </a:p>
          <a:p>
            <a:r>
              <a:rPr lang="ko-KR" altLang="en-US" dirty="0"/>
              <a:t>카메라가 타겟의 움직임을 무시하는 화면 영역</a:t>
            </a:r>
            <a:endParaRPr lang="en-US" altLang="ko-KR" dirty="0"/>
          </a:p>
          <a:p>
            <a:r>
              <a:rPr lang="ko-KR" altLang="en-US" dirty="0"/>
              <a:t>카메라가 회전하지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SoftZone</a:t>
            </a:r>
            <a:endParaRPr lang="en-US" altLang="ko-KR" dirty="0"/>
          </a:p>
          <a:p>
            <a:r>
              <a:rPr lang="ko-KR" altLang="en-US" dirty="0">
                <a:latin typeface="+mn-ea"/>
              </a:rPr>
              <a:t>물체가 화면의 조준점에 오도록 카메라가 부드럽게 회전</a:t>
            </a:r>
            <a:endParaRPr lang="en-US" altLang="ko-KR" dirty="0">
              <a:latin typeface="+mn-ea"/>
            </a:endParaRPr>
          </a:p>
          <a:p>
            <a:r>
              <a:rPr lang="en-US" altLang="ko-KR" b="0" i="0" dirty="0">
                <a:effectLst/>
                <a:latin typeface="+mn-ea"/>
              </a:rPr>
              <a:t>Horizontal Damping,  Vertical Damping </a:t>
            </a:r>
            <a:r>
              <a:rPr lang="ko-KR" altLang="en-US" b="0" i="0" dirty="0">
                <a:effectLst/>
                <a:latin typeface="+mn-ea"/>
              </a:rPr>
              <a:t>설정시간에 맞춰 </a:t>
            </a:r>
            <a:r>
              <a:rPr lang="ko-KR" altLang="en-US" dirty="0">
                <a:latin typeface="+mn-ea"/>
              </a:rPr>
              <a:t>카메라를 </a:t>
            </a:r>
            <a:r>
              <a:rPr lang="ko-KR" altLang="en-US" dirty="0" err="1">
                <a:latin typeface="+mn-ea"/>
              </a:rPr>
              <a:t>데드존으로</a:t>
            </a:r>
            <a:r>
              <a:rPr lang="ko-KR" altLang="en-US" dirty="0">
                <a:latin typeface="+mn-ea"/>
              </a:rPr>
              <a:t> 밀어냄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HardLimit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물체가 너무 빠르게 움직여 화면의 </a:t>
            </a:r>
            <a:r>
              <a:rPr lang="en-US" altLang="ko-KR" dirty="0" err="1"/>
              <a:t>SoftZone</a:t>
            </a:r>
            <a:r>
              <a:rPr lang="ko-KR" altLang="en-US" dirty="0">
                <a:latin typeface="+mn-ea"/>
              </a:rPr>
              <a:t>을 벗어나</a:t>
            </a:r>
            <a:br>
              <a:rPr lang="en-US" altLang="ko-KR" dirty="0">
                <a:latin typeface="+mn-ea"/>
              </a:rPr>
            </a:br>
            <a:r>
              <a:rPr lang="en-US" altLang="ko-KR" dirty="0" err="1">
                <a:latin typeface="+mn-ea"/>
              </a:rPr>
              <a:t>HardLimit</a:t>
            </a:r>
            <a:r>
              <a:rPr lang="ko-KR" altLang="en-US" dirty="0">
                <a:latin typeface="+mn-ea"/>
              </a:rPr>
              <a:t>에 도달하려 한다면 카메라가 격하게 회전하여 </a:t>
            </a:r>
            <a:r>
              <a:rPr lang="en-US" altLang="ko-KR" dirty="0" err="1"/>
              <a:t>SoftZone</a:t>
            </a:r>
            <a:r>
              <a:rPr lang="ko-KR" altLang="en-US" dirty="0">
                <a:latin typeface="+mn-ea"/>
              </a:rPr>
              <a:t>을 벗어나지 않도록 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데드존과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소프트존의</a:t>
            </a:r>
            <a:r>
              <a:rPr lang="ko-KR" altLang="en-US" dirty="0">
                <a:latin typeface="+mn-ea"/>
              </a:rPr>
              <a:t> 크기를 줄이면 물체가 조금이라도 화면 중앙을 벗어나려 할 때 지연시간 없이 카메라가 즉시 물체를 행해 회전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3954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A802C-E86B-4C37-A54E-F27C2535AE79}"/>
              </a:ext>
            </a:extLst>
          </p:cNvPr>
          <p:cNvSpPr/>
          <p:nvPr/>
        </p:nvSpPr>
        <p:spPr>
          <a:xfrm>
            <a:off x="241300" y="6356733"/>
            <a:ext cx="2149360" cy="127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670B13-E91E-4B17-8CFB-FE1EF36E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57460"/>
            <a:ext cx="5148840" cy="5404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4B8F54-6ED8-4F4E-B963-C13FF477D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37" y="1057460"/>
            <a:ext cx="604921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01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추적 카메라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A802C-E86B-4C37-A54E-F27C2535AE79}"/>
              </a:ext>
            </a:extLst>
          </p:cNvPr>
          <p:cNvSpPr/>
          <p:nvPr/>
        </p:nvSpPr>
        <p:spPr>
          <a:xfrm>
            <a:off x="241300" y="6356733"/>
            <a:ext cx="2149360" cy="127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E3EFDB-56C7-47F0-B397-AC4B395E6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7" y="982677"/>
            <a:ext cx="5808238" cy="5554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CF94C-FAB6-4BF9-84EB-273E6B8D3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953" y="2419891"/>
            <a:ext cx="5153744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300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en-US" altLang="ko-KR" sz="6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RiderFlow</a:t>
            </a:r>
            <a:endParaRPr lang="ko-KR" altLang="en-US" sz="6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836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en-US" altLang="ko-KR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RiderFlow</a:t>
            </a:r>
            <a:endParaRPr lang="ko-KR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A802C-E86B-4C37-A54E-F27C2535AE79}"/>
              </a:ext>
            </a:extLst>
          </p:cNvPr>
          <p:cNvSpPr/>
          <p:nvPr/>
        </p:nvSpPr>
        <p:spPr>
          <a:xfrm>
            <a:off x="241300" y="6356733"/>
            <a:ext cx="2149360" cy="127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6124B-B1F7-41CA-AFF6-A60046B364B3}"/>
              </a:ext>
            </a:extLst>
          </p:cNvPr>
          <p:cNvSpPr txBox="1"/>
          <p:nvPr/>
        </p:nvSpPr>
        <p:spPr>
          <a:xfrm>
            <a:off x="168390" y="1175081"/>
            <a:ext cx="11855219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모든 위치에서 모든 항목을 검색</a:t>
            </a:r>
          </a:p>
          <a:p>
            <a:r>
              <a:rPr lang="en-US" altLang="ko-KR" dirty="0"/>
              <a:t>Unity </a:t>
            </a:r>
            <a:r>
              <a:rPr lang="ko-KR" altLang="en-US" dirty="0"/>
              <a:t>에디터에서 </a:t>
            </a:r>
            <a:r>
              <a:rPr lang="ko-KR" altLang="en-US" dirty="0" err="1"/>
              <a:t>씬의</a:t>
            </a:r>
            <a:r>
              <a:rPr lang="ko-KR" altLang="en-US" dirty="0"/>
              <a:t> 게임 객체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액션 등을 프로젝트 전체에서 신속하게 검색</a:t>
            </a:r>
            <a:r>
              <a:rPr lang="en-US" altLang="ko-KR" dirty="0"/>
              <a:t>.</a:t>
            </a:r>
          </a:p>
          <a:p>
            <a:endParaRPr lang="en-US" altLang="ko-KR" sz="800" dirty="0"/>
          </a:p>
          <a:p>
            <a:r>
              <a:rPr lang="en-US" altLang="ko-KR" dirty="0"/>
              <a:t>2. </a:t>
            </a:r>
            <a:r>
              <a:rPr lang="ko-KR" altLang="en-US" dirty="0"/>
              <a:t>씬 구조의 시각적 이해</a:t>
            </a:r>
          </a:p>
          <a:p>
            <a:r>
              <a:rPr lang="ko-KR" altLang="en-US" dirty="0"/>
              <a:t>씬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ko-KR" altLang="en-US" dirty="0" err="1"/>
              <a:t>애셋</a:t>
            </a:r>
            <a:r>
              <a:rPr lang="ko-KR" altLang="en-US" dirty="0"/>
              <a:t> 및 </a:t>
            </a:r>
            <a:r>
              <a:rPr lang="ko-KR" altLang="en-US" dirty="0" err="1"/>
              <a:t>프리팹에서</a:t>
            </a:r>
            <a:r>
              <a:rPr lang="ko-KR" altLang="en-US" dirty="0"/>
              <a:t> </a:t>
            </a:r>
            <a:r>
              <a:rPr lang="ko-KR" altLang="en-US" dirty="0" err="1"/>
              <a:t>애셋이</a:t>
            </a:r>
            <a:r>
              <a:rPr lang="ko-KR" altLang="en-US" dirty="0"/>
              <a:t> 사용되는 위치를 확인하려면 </a:t>
            </a:r>
            <a:r>
              <a:rPr lang="en-US" altLang="ko-KR" dirty="0"/>
              <a:t>Find Usages(</a:t>
            </a:r>
            <a:r>
              <a:rPr lang="ko-KR" altLang="en-US" dirty="0"/>
              <a:t>사용 위치 찾기</a:t>
            </a:r>
            <a:r>
              <a:rPr lang="en-US" altLang="ko-KR" dirty="0"/>
              <a:t>)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</a:p>
          <a:p>
            <a:endParaRPr lang="en-US" altLang="ko-KR" sz="800" dirty="0"/>
          </a:p>
          <a:p>
            <a:r>
              <a:rPr lang="en-US" altLang="ko-KR" dirty="0"/>
              <a:t>3. </a:t>
            </a:r>
            <a:r>
              <a:rPr lang="ko-KR" altLang="en-US" dirty="0"/>
              <a:t>복잡한 씬 처리</a:t>
            </a:r>
          </a:p>
          <a:p>
            <a:r>
              <a:rPr lang="ko-KR" altLang="en-US" dirty="0"/>
              <a:t>계층 구조 패널에서 객체를 색상별로 그룹화하여 복잡한 </a:t>
            </a:r>
            <a:r>
              <a:rPr lang="ko-KR" altLang="en-US" dirty="0" err="1"/>
              <a:t>씬을</a:t>
            </a:r>
            <a:r>
              <a:rPr lang="ko-KR" altLang="en-US" dirty="0"/>
              <a:t> 한층 쉽게 처리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북마크를 추가하면 나중에 다시 볼 수 있음</a:t>
            </a:r>
            <a:r>
              <a:rPr lang="en-US" altLang="ko-KR" dirty="0"/>
              <a:t>.</a:t>
            </a:r>
          </a:p>
          <a:p>
            <a:endParaRPr lang="en-US" altLang="ko-KR" sz="800" dirty="0"/>
          </a:p>
          <a:p>
            <a:r>
              <a:rPr lang="en-US" altLang="ko-KR" dirty="0"/>
              <a:t>4. </a:t>
            </a:r>
            <a:r>
              <a:rPr lang="ko-KR" altLang="en-US" dirty="0"/>
              <a:t>효과적인 씬 관리</a:t>
            </a:r>
          </a:p>
          <a:p>
            <a:r>
              <a:rPr lang="ko-KR" altLang="en-US" dirty="0"/>
              <a:t>씬 뷰 관리 </a:t>
            </a:r>
            <a:r>
              <a:rPr lang="ko-KR" altLang="en-US" dirty="0" err="1"/>
              <a:t>툴바는</a:t>
            </a:r>
            <a:r>
              <a:rPr lang="ko-KR" altLang="en-US" dirty="0"/>
              <a:t> 복잡한 씬 탐색을 위한 나침반과 같은 역할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씬 활동을 효율적으로 관리할 수 있도록 다양한 도구가 제공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씬에서</a:t>
            </a:r>
            <a:r>
              <a:rPr lang="ko-KR" altLang="en-US" dirty="0"/>
              <a:t> 사용 가능한 </a:t>
            </a:r>
            <a:r>
              <a:rPr lang="ko-KR" altLang="en-US" dirty="0" err="1"/>
              <a:t>애셋만</a:t>
            </a:r>
            <a:r>
              <a:rPr lang="ko-KR" altLang="en-US" dirty="0"/>
              <a:t> 표시하고 검색 결과의 </a:t>
            </a:r>
            <a:r>
              <a:rPr lang="ko-KR" altLang="en-US" dirty="0" err="1"/>
              <a:t>애셋을</a:t>
            </a:r>
            <a:r>
              <a:rPr lang="ko-KR" altLang="en-US" dirty="0"/>
              <a:t> </a:t>
            </a:r>
            <a:r>
              <a:rPr lang="ko-KR" altLang="en-US" dirty="0" err="1"/>
              <a:t>씬으로</a:t>
            </a:r>
            <a:r>
              <a:rPr lang="ko-KR" altLang="en-US" dirty="0"/>
              <a:t> 바로 드래그 가능한 검색 도구를 활용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현재 카메라 위치를 </a:t>
            </a:r>
            <a:r>
              <a:rPr lang="ko-KR" altLang="en-US" dirty="0" err="1"/>
              <a:t>프리셋으로</a:t>
            </a:r>
            <a:r>
              <a:rPr lang="ko-KR" altLang="en-US" dirty="0"/>
              <a:t> 저장</a:t>
            </a:r>
            <a:r>
              <a:rPr lang="en-US" altLang="ko-KR" dirty="0"/>
              <a:t>, </a:t>
            </a:r>
            <a:r>
              <a:rPr lang="ko-KR" altLang="en-US" dirty="0"/>
              <a:t>단축키를 할당</a:t>
            </a:r>
            <a:r>
              <a:rPr lang="en-US" altLang="ko-KR" dirty="0"/>
              <a:t>, </a:t>
            </a:r>
            <a:r>
              <a:rPr lang="ko-KR" altLang="en-US" dirty="0" err="1"/>
              <a:t>프리셋</a:t>
            </a:r>
            <a:r>
              <a:rPr lang="ko-KR" altLang="en-US" dirty="0"/>
              <a:t> 간 전환하는 데 도움이 되는 카메라 액션 도구도 지원</a:t>
            </a:r>
            <a:r>
              <a:rPr lang="en-US" altLang="ko-KR" dirty="0"/>
              <a:t>.</a:t>
            </a:r>
          </a:p>
          <a:p>
            <a:endParaRPr lang="en-US" altLang="ko-KR" sz="800" dirty="0"/>
          </a:p>
          <a:p>
            <a:r>
              <a:rPr lang="en-US" altLang="ko-KR" dirty="0"/>
              <a:t>5. </a:t>
            </a:r>
            <a:r>
              <a:rPr lang="ko-KR" altLang="en-US" dirty="0"/>
              <a:t>안정적인 </a:t>
            </a:r>
            <a:r>
              <a:rPr lang="ko-KR" altLang="en-US" dirty="0" err="1"/>
              <a:t>리팩터링</a:t>
            </a:r>
            <a:endParaRPr lang="ko-KR" altLang="en-US" dirty="0"/>
          </a:p>
          <a:p>
            <a:r>
              <a:rPr lang="en-US" altLang="ko-KR" dirty="0"/>
              <a:t>Replace objects(</a:t>
            </a:r>
            <a:r>
              <a:rPr lang="ko-KR" altLang="en-US" dirty="0"/>
              <a:t>객체 바꾸기</a:t>
            </a:r>
            <a:r>
              <a:rPr lang="en-US" altLang="ko-KR" dirty="0"/>
              <a:t>) </a:t>
            </a:r>
            <a:r>
              <a:rPr lang="ko-KR" altLang="en-US" dirty="0" err="1"/>
              <a:t>리팩터링은</a:t>
            </a:r>
            <a:r>
              <a:rPr lang="ko-KR" altLang="en-US" dirty="0"/>
              <a:t> </a:t>
            </a:r>
            <a:r>
              <a:rPr lang="ko-KR" altLang="en-US" dirty="0" err="1"/>
              <a:t>씬에서</a:t>
            </a:r>
            <a:r>
              <a:rPr lang="ko-KR" altLang="en-US" dirty="0"/>
              <a:t> 한 개 이상의 객체를 빠르게 바꾸고 참조를 자동으로 업데이트</a:t>
            </a:r>
            <a:endParaRPr lang="en-US" altLang="ko-KR" dirty="0"/>
          </a:p>
          <a:p>
            <a:endParaRPr lang="en-US" altLang="ko-KR" sz="800" dirty="0"/>
          </a:p>
          <a:p>
            <a:r>
              <a:rPr lang="en-US" altLang="ko-KR" dirty="0"/>
              <a:t>6. </a:t>
            </a:r>
            <a:r>
              <a:rPr lang="ko-KR" altLang="en-US" dirty="0"/>
              <a:t>스마트 에디터의 다양한 기능 활용</a:t>
            </a:r>
          </a:p>
          <a:p>
            <a:r>
              <a:rPr lang="en-US" altLang="ko-KR" dirty="0" err="1"/>
              <a:t>RiderFlow</a:t>
            </a:r>
            <a:r>
              <a:rPr lang="ko-KR" altLang="en-US" dirty="0"/>
              <a:t>는 </a:t>
            </a:r>
            <a:r>
              <a:rPr lang="en-US" altLang="ko-KR" dirty="0"/>
              <a:t>C# </a:t>
            </a:r>
            <a:r>
              <a:rPr lang="ko-KR" altLang="en-US" dirty="0"/>
              <a:t>스크립트 파일의 사소하고 간단한 변경을 위해 설계된 간단한 버전의 에디터를 제공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(Rider for Unity</a:t>
            </a:r>
            <a:r>
              <a:rPr lang="ko-KR" altLang="en-US" dirty="0"/>
              <a:t>와 충돌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7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249314" cy="2852737"/>
          </a:xfrm>
        </p:spPr>
        <p:txBody>
          <a:bodyPr/>
          <a:lstStyle/>
          <a:p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65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36578-0D92-4BB4-8148-DF71C70B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11908"/>
            <a:ext cx="7613546" cy="694417"/>
          </a:xfrm>
        </p:spPr>
        <p:txBody>
          <a:bodyPr/>
          <a:lstStyle/>
          <a:p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컨셉 및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82E56-67F1-4BB5-982B-F952A92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4948" y="6604808"/>
            <a:ext cx="537052" cy="253192"/>
          </a:xfrm>
        </p:spPr>
        <p:txBody>
          <a:bodyPr/>
          <a:lstStyle/>
          <a:p>
            <a:fld id="{34ADA00E-E936-4831-82BF-33DF2F97F61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78D3-FC68-46AD-8FB4-324680A11D5E}"/>
              </a:ext>
            </a:extLst>
          </p:cNvPr>
          <p:cNvSpPr txBox="1"/>
          <p:nvPr/>
        </p:nvSpPr>
        <p:spPr>
          <a:xfrm>
            <a:off x="366134" y="1135093"/>
            <a:ext cx="115388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좀비 </a:t>
            </a:r>
            <a:r>
              <a:rPr lang="ko-KR" altLang="en-US" sz="2400" b="1" dirty="0" err="1">
                <a:latin typeface="+mn-ea"/>
              </a:rPr>
              <a:t>서바이버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lvl="1"/>
            <a:r>
              <a:rPr lang="ko-KR" altLang="en-US" sz="2000" dirty="0">
                <a:latin typeface="+mn-ea"/>
              </a:rPr>
              <a:t>웨이브형 좀비 </a:t>
            </a:r>
            <a:r>
              <a:rPr lang="ko-KR" altLang="en-US" sz="2000" dirty="0" err="1">
                <a:latin typeface="+mn-ea"/>
              </a:rPr>
              <a:t>탑다운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슈터</a:t>
            </a:r>
            <a:r>
              <a:rPr lang="ko-KR" altLang="en-US" sz="2000" dirty="0">
                <a:latin typeface="+mn-ea"/>
              </a:rPr>
              <a:t> 게임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좀비는 일정 주기로 생성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시간이 지날수록 한 번에 생성되는 좀비 수 증가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좀비는 플레이어의 위치를 주기적으로 파악하고 언제나 최적의 경로를 찾아 플레이어를 추적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좀비의 이동 속도와 공격력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체력은 랜덤으로 지정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강하고 빠른 좀비일수록 피부 색깔이 붉어짐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플레이어의 체력은 캐릭터를 따라다니는 원형바로 표시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탄알 아이템과 체력아이템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주기적으로 플레이어 근처의 </a:t>
            </a:r>
            <a:r>
              <a:rPr lang="ko-KR" altLang="en-US" sz="2000" dirty="0" err="1">
                <a:latin typeface="+mn-ea"/>
              </a:rPr>
              <a:t>램덤한</a:t>
            </a:r>
            <a:r>
              <a:rPr lang="ko-KR" altLang="en-US" sz="2000" dirty="0">
                <a:latin typeface="+mn-ea"/>
              </a:rPr>
              <a:t> 위치에서 생성 후 일정시간 뒤에 사라짐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latin typeface="+mn-ea"/>
              </a:rPr>
              <a:t>Post-Processing </a:t>
            </a:r>
            <a:r>
              <a:rPr lang="ko-KR" altLang="en-US" sz="2000" dirty="0">
                <a:latin typeface="+mn-ea"/>
              </a:rPr>
              <a:t>효과를 사용하여 게임 화면 보정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키보드를 사용하여 캐릭터 조작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캐릭터 회전</a:t>
            </a:r>
            <a:r>
              <a:rPr lang="en-US" altLang="ko-KR" sz="2000" dirty="0">
                <a:latin typeface="+mn-ea"/>
              </a:rPr>
              <a:t>(A,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D</a:t>
            </a:r>
            <a:r>
              <a:rPr lang="ko-KR" altLang="en-US" sz="2000" dirty="0">
                <a:latin typeface="+mn-ea"/>
              </a:rPr>
              <a:t> 또는 </a:t>
            </a:r>
            <a:r>
              <a:rPr lang="en-US" altLang="ko-KR" sz="2000" dirty="0">
                <a:latin typeface="+mn-ea"/>
              </a:rPr>
              <a:t>Left, Right)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캐릭터 전진</a:t>
            </a:r>
            <a:r>
              <a:rPr lang="en-US" altLang="ko-KR" sz="2000" dirty="0">
                <a:latin typeface="+mn-ea"/>
              </a:rPr>
              <a:t>/</a:t>
            </a:r>
            <a:r>
              <a:rPr lang="ko-KR" altLang="en-US" sz="2000" dirty="0">
                <a:latin typeface="+mn-ea"/>
              </a:rPr>
              <a:t>후진</a:t>
            </a:r>
            <a:r>
              <a:rPr lang="en-US" altLang="ko-KR" sz="2000" dirty="0">
                <a:latin typeface="+mn-ea"/>
              </a:rPr>
              <a:t>(W, S </a:t>
            </a:r>
            <a:r>
              <a:rPr lang="ko-KR" altLang="en-US" sz="2000" dirty="0">
                <a:latin typeface="+mn-ea"/>
              </a:rPr>
              <a:t>또는 </a:t>
            </a:r>
            <a:r>
              <a:rPr lang="en-US" altLang="ko-KR" sz="2000" dirty="0">
                <a:latin typeface="+mn-ea"/>
              </a:rPr>
              <a:t>Up, Down)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탄알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발사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마우스 왼쪽 버튼</a:t>
            </a:r>
            <a:r>
              <a:rPr lang="en-US" altLang="ko-KR" sz="2000" dirty="0">
                <a:latin typeface="+mn-ea"/>
              </a:rPr>
              <a:t>)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재장전</a:t>
            </a:r>
            <a:r>
              <a:rPr lang="en-US" altLang="ko-KR" sz="2000" dirty="0">
                <a:latin typeface="+mn-ea"/>
              </a:rPr>
              <a:t>(R)</a:t>
            </a:r>
          </a:p>
        </p:txBody>
      </p:sp>
      <p:sp>
        <p:nvSpPr>
          <p:cNvPr id="7" name="바닥글 개체 틀 2">
            <a:extLst>
              <a:ext uri="{FF2B5EF4-FFF2-40B4-BE49-F238E27FC236}">
                <a16:creationId xmlns:a16="http://schemas.microsoft.com/office/drawing/2014/main" id="{A3C58CA0-0DC3-4103-B36D-29BFD77F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86437" y="6613553"/>
            <a:ext cx="698253" cy="253192"/>
          </a:xfrm>
        </p:spPr>
        <p:txBody>
          <a:bodyPr/>
          <a:lstStyle/>
          <a:p>
            <a:r>
              <a:rPr lang="en-US" altLang="ko-KR" dirty="0">
                <a:ea typeface="나눔고딕" panose="020D0604000000000000" pitchFamily="50" charset="-127"/>
              </a:rPr>
              <a:t>ck.ac.kr</a:t>
            </a:r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832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4F141B"/>
      </a:dk1>
      <a:lt1>
        <a:sysClr val="window" lastClr="FFFFFF"/>
      </a:lt1>
      <a:dk2>
        <a:srgbClr val="9F2936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게임엔진프로그래밍응용.potx" id="{6E233784-B018-46F0-90B0-5EC15C3A8D48}" vid="{DBE94DCB-995E-4630-BC82-85078FFBDC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8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6DFF01-0230-4423-8D42-30A6F9295892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11075</TotalTime>
  <Words>4969</Words>
  <Application>Microsoft Office PowerPoint</Application>
  <PresentationFormat>와이드스크린</PresentationFormat>
  <Paragraphs>676</Paragraphs>
  <Slides>77</Slides>
  <Notes>75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6" baseType="lpstr">
      <vt:lpstr>AppleSDGothicNeo</vt:lpstr>
      <vt:lpstr>Noto Sans KR</vt:lpstr>
      <vt:lpstr>굴림</vt:lpstr>
      <vt:lpstr>나눔고딕</vt:lpstr>
      <vt:lpstr>Arial</vt:lpstr>
      <vt:lpstr>Consolas</vt:lpstr>
      <vt:lpstr>Roboto</vt:lpstr>
      <vt:lpstr>Wingdings</vt:lpstr>
      <vt:lpstr>Office 테마</vt:lpstr>
      <vt:lpstr>게임엔진프로그래밍응용</vt:lpstr>
      <vt:lpstr>코로나 유의사항</vt:lpstr>
      <vt:lpstr>코로나 유의 사항</vt:lpstr>
      <vt:lpstr>코로나 유의 사항</vt:lpstr>
      <vt:lpstr>온라인 수업 저작권 유의 사항</vt:lpstr>
      <vt:lpstr>온라인 수업 저작권 유의 사항</vt:lpstr>
      <vt:lpstr>PowerPoint 프레젠테이션</vt:lpstr>
      <vt:lpstr>게임 컨셉 및 기능</vt:lpstr>
      <vt:lpstr>게임 컨셉 및 기능</vt:lpstr>
      <vt:lpstr>게임 컨셉 및 기능</vt:lpstr>
      <vt:lpstr>게임 컨셉 및 기능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레벨과 라이트맵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캐릭터와 애니메이션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플레이어 추적 카메라</vt:lpstr>
      <vt:lpstr>RiderFlow</vt:lpstr>
      <vt:lpstr>RiderFlow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반경진</cp:lastModifiedBy>
  <cp:revision>906</cp:revision>
  <dcterms:created xsi:type="dcterms:W3CDTF">2019-01-31T17:37:45Z</dcterms:created>
  <dcterms:modified xsi:type="dcterms:W3CDTF">2022-05-02T10:26:28Z</dcterms:modified>
</cp:coreProperties>
</file>